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Lst>
  <p:notesMasterIdLst>
    <p:notesMasterId r:id="rId45"/>
  </p:notesMasterIdLst>
  <p:handoutMasterIdLst>
    <p:handoutMasterId r:id="rId46"/>
  </p:handoutMasterIdLst>
  <p:sldIdLst>
    <p:sldId id="1271" r:id="rId6"/>
    <p:sldId id="1272" r:id="rId7"/>
    <p:sldId id="1278" r:id="rId8"/>
    <p:sldId id="1279" r:id="rId9"/>
    <p:sldId id="1280" r:id="rId10"/>
    <p:sldId id="1284" r:id="rId11"/>
    <p:sldId id="1281" r:id="rId12"/>
    <p:sldId id="1282" r:id="rId13"/>
    <p:sldId id="1283" r:id="rId14"/>
    <p:sldId id="1275" r:id="rId15"/>
    <p:sldId id="1286" r:id="rId16"/>
    <p:sldId id="977" r:id="rId17"/>
    <p:sldId id="1290" r:id="rId18"/>
    <p:sldId id="1270" r:id="rId19"/>
    <p:sldId id="1294" r:id="rId20"/>
    <p:sldId id="1293" r:id="rId21"/>
    <p:sldId id="969" r:id="rId22"/>
    <p:sldId id="1324" r:id="rId23"/>
    <p:sldId id="1325" r:id="rId24"/>
    <p:sldId id="1298" r:id="rId25"/>
    <p:sldId id="1300" r:id="rId26"/>
    <p:sldId id="1303" r:id="rId27"/>
    <p:sldId id="1304" r:id="rId28"/>
    <p:sldId id="1315" r:id="rId29"/>
    <p:sldId id="1316" r:id="rId30"/>
    <p:sldId id="1317" r:id="rId31"/>
    <p:sldId id="1308" r:id="rId32"/>
    <p:sldId id="1277" r:id="rId33"/>
    <p:sldId id="1331" r:id="rId34"/>
    <p:sldId id="1332" r:id="rId35"/>
    <p:sldId id="1333" r:id="rId36"/>
    <p:sldId id="1335" r:id="rId37"/>
    <p:sldId id="1336" r:id="rId38"/>
    <p:sldId id="1337" r:id="rId39"/>
    <p:sldId id="1326" r:id="rId40"/>
    <p:sldId id="1329" r:id="rId41"/>
    <p:sldId id="1327" r:id="rId42"/>
    <p:sldId id="1330" r:id="rId43"/>
    <p:sldId id="1328" r:id="rId44"/>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271"/>
            <p14:sldId id="1272"/>
            <p14:sldId id="1278"/>
            <p14:sldId id="1279"/>
            <p14:sldId id="1280"/>
            <p14:sldId id="1284"/>
            <p14:sldId id="1281"/>
            <p14:sldId id="1282"/>
            <p14:sldId id="1283"/>
            <p14:sldId id="1275"/>
            <p14:sldId id="1286"/>
            <p14:sldId id="977"/>
            <p14:sldId id="1290"/>
            <p14:sldId id="1270"/>
            <p14:sldId id="1294"/>
            <p14:sldId id="1293"/>
            <p14:sldId id="969"/>
            <p14:sldId id="1324"/>
            <p14:sldId id="1325"/>
            <p14:sldId id="1298"/>
            <p14:sldId id="1300"/>
            <p14:sldId id="1303"/>
            <p14:sldId id="1304"/>
            <p14:sldId id="1315"/>
            <p14:sldId id="1316"/>
            <p14:sldId id="1317"/>
            <p14:sldId id="1308"/>
            <p14:sldId id="1277"/>
            <p14:sldId id="1331"/>
            <p14:sldId id="1332"/>
            <p14:sldId id="1333"/>
            <p14:sldId id="1335"/>
            <p14:sldId id="1336"/>
            <p14:sldId id="1337"/>
            <p14:sldId id="1326"/>
            <p14:sldId id="1329"/>
            <p14:sldId id="1327"/>
            <p14:sldId id="1330"/>
            <p14:sldId id="1328"/>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B1"/>
    <a:srgbClr val="F58026"/>
    <a:srgbClr val="F58A1C"/>
    <a:srgbClr val="EE8200"/>
    <a:srgbClr val="F28500"/>
    <a:srgbClr val="83B800"/>
    <a:srgbClr val="FFFFFF"/>
    <a:srgbClr val="FBFBFB"/>
    <a:srgbClr val="0000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43" autoAdjust="0"/>
    <p:restoredTop sz="95673" autoAdjust="0"/>
  </p:normalViewPr>
  <p:slideViewPr>
    <p:cSldViewPr snapToGrid="0">
      <p:cViewPr varScale="1">
        <p:scale>
          <a:sx n="115" d="100"/>
          <a:sy n="115" d="100"/>
        </p:scale>
        <p:origin x="200" y="44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2/11/18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2/11/18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104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74396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9519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61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902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26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08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08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7495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201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1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93204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45" r:id="rId4"/>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idir.uta.edu/index.php/File:NSF.p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hyperlink" Target="https://idir.uta.edu/index.php/File:UTA_Logo.png" TargetMode="External"/><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idir.uta.edu/index.php/File:NSF.png"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idir.uta.edu/erq" TargetMode="External"/><Relationship Id="rId13" Type="http://schemas.openxmlformats.org/officeDocument/2006/relationships/hyperlink" Target="http://dl.acm.org/citation.cfm?id=2915221&amp;picked=formats&amp;CFID=772796515" TargetMode="External"/><Relationship Id="rId3" Type="http://schemas.openxmlformats.org/officeDocument/2006/relationships/image" Target="../media/image3.png"/><Relationship Id="rId7" Type="http://schemas.openxmlformats.org/officeDocument/2006/relationships/hyperlink" Target="http://idir.uta.edu/crewscout" TargetMode="External"/><Relationship Id="rId12" Type="http://schemas.openxmlformats.org/officeDocument/2006/relationships/hyperlink" Target="http://idir.uta.edu/orio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idir.uta.edu/claimbuster" TargetMode="External"/><Relationship Id="rId11" Type="http://schemas.openxmlformats.org/officeDocument/2006/relationships/hyperlink" Target="http://idir.uta.edu/gqbe" TargetMode="External"/><Relationship Id="rId5" Type="http://schemas.openxmlformats.org/officeDocument/2006/relationships/hyperlink" Target="https://vimeo.com/channels/1024406" TargetMode="External"/><Relationship Id="rId10" Type="http://schemas.openxmlformats.org/officeDocument/2006/relationships/hyperlink" Target="http://idir.uta.edu/factwatcher" TargetMode="External"/><Relationship Id="rId4" Type="http://schemas.openxmlformats.org/officeDocument/2006/relationships/image" Target="../media/image39.png"/><Relationship Id="rId9" Type="http://schemas.openxmlformats.org/officeDocument/2006/relationships/hyperlink" Target="http://idir.uta.edu/facetedpedi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bit.ly/1O0GnNo" TargetMode="External"/><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hyperlink" Target="http://idir.uta.edu/orion" TargetMode="Externa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politicalbots.org/?p=1064"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545534"/>
          </a:xfrm>
        </p:spPr>
        <p:txBody>
          <a:bodyPr/>
          <a:lstStyle/>
          <a:p>
            <a:r>
              <a:rPr lang="en-US" sz="3900" b="1" dirty="0">
                <a:solidFill>
                  <a:srgbClr val="0064B1"/>
                </a:solidFill>
              </a:rPr>
              <a:t>Overview of Research at the IDIR Lab</a:t>
            </a:r>
          </a:p>
        </p:txBody>
      </p:sp>
      <p:sp>
        <p:nvSpPr>
          <p:cNvPr id="7" name="Text Placeholder 6"/>
          <p:cNvSpPr>
            <a:spLocks noGrp="1"/>
          </p:cNvSpPr>
          <p:nvPr>
            <p:ph type="body" sz="quarter" idx="11"/>
          </p:nvPr>
        </p:nvSpPr>
        <p:spPr>
          <a:xfrm>
            <a:off x="354854" y="2268638"/>
            <a:ext cx="8480802" cy="2782300"/>
          </a:xfrm>
        </p:spPr>
        <p:txBody>
          <a:bodyPr/>
          <a:lstStyle/>
          <a:p>
            <a:r>
              <a:rPr lang="en-US" sz="2000" dirty="0">
                <a:solidFill>
                  <a:schemeClr val="tx1"/>
                </a:solidFill>
                <a:latin typeface="Garamond" panose="02020404030301010803" pitchFamily="18" charset="0"/>
              </a:rPr>
              <a:t>Chengkai Li</a:t>
            </a:r>
          </a:p>
          <a:p>
            <a:r>
              <a:rPr lang="en-US" sz="2000" dirty="0">
                <a:solidFill>
                  <a:schemeClr val="tx1"/>
                </a:solidFill>
                <a:latin typeface="Garamond" panose="02020404030301010803" pitchFamily="18" charset="0"/>
              </a:rPr>
              <a:t>Associate Professor, Department of Computer Science and Engineering</a:t>
            </a:r>
          </a:p>
          <a:p>
            <a:r>
              <a:rPr lang="en-US" sz="2000" dirty="0">
                <a:solidFill>
                  <a:schemeClr val="tx1"/>
                </a:solidFill>
                <a:latin typeface="Garamond" panose="02020404030301010803" pitchFamily="18" charset="0"/>
              </a:rPr>
              <a:t>Director, Innovative Database and Information Systems Research (IDIR) Laboratory</a:t>
            </a:r>
          </a:p>
          <a:p>
            <a:r>
              <a:rPr lang="en-US" sz="2000" dirty="0">
                <a:solidFill>
                  <a:schemeClr val="tx1"/>
                </a:solidFill>
                <a:latin typeface="Garamond" panose="02020404030301010803" pitchFamily="18" charset="0"/>
              </a:rPr>
              <a:t>University of Texas at Arlington</a:t>
            </a:r>
          </a:p>
          <a:p>
            <a:endParaRPr lang="en-US" sz="2000" dirty="0">
              <a:solidFill>
                <a:schemeClr val="tx1"/>
              </a:solidFill>
              <a:latin typeface="Garamond" panose="02020404030301010803" pitchFamily="18" charset="0"/>
            </a:endParaRPr>
          </a:p>
          <a:p>
            <a:r>
              <a:rPr lang="en-US" sz="2000" dirty="0">
                <a:solidFill>
                  <a:schemeClr val="tx1"/>
                </a:solidFill>
              </a:rPr>
              <a:t>August 23, 2017</a:t>
            </a:r>
          </a:p>
          <a:p>
            <a:endParaRPr lang="en-US" sz="2000" dirty="0">
              <a:solidFill>
                <a:schemeClr val="tx1"/>
              </a:solidFill>
            </a:endParaRPr>
          </a:p>
          <a:p>
            <a:r>
              <a:rPr lang="en-US" sz="2800" dirty="0">
                <a:solidFill>
                  <a:srgbClr val="0064B1"/>
                </a:solidFill>
              </a:rPr>
              <a:t>https://idir.uta.edu</a:t>
            </a:r>
          </a:p>
        </p:txBody>
      </p:sp>
      <p:pic>
        <p:nvPicPr>
          <p:cNvPr id="4" name="Picture 3" descr="C:\Users\naeemul\Pictures\UTA_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434049" y="1301522"/>
            <a:ext cx="7448614" cy="2371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5832" y="4032978"/>
            <a:ext cx="1974259" cy="1110522"/>
          </a:xfrm>
          <a:prstGeom prst="rect">
            <a:avLst/>
          </a:prstGeom>
        </p:spPr>
      </p:pic>
      <p:pic>
        <p:nvPicPr>
          <p:cNvPr id="6" name="Picture 5" descr="C:\Users\naeemul\Pictures\UTA_Logo.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01429" y="4271057"/>
            <a:ext cx="1986241" cy="63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0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71450"/>
            <a:ext cx="9029700" cy="443198"/>
          </a:xfrm>
        </p:spPr>
        <p:txBody>
          <a:bodyPr/>
          <a:lstStyle/>
          <a:p>
            <a:r>
              <a:rPr lang="en-US" sz="3200" dirty="0" err="1"/>
              <a:t>Botminator</a:t>
            </a:r>
            <a:r>
              <a:rPr lang="en-US" sz="3200" dirty="0"/>
              <a:t>: Automated Detection of Fake-news Bots </a:t>
            </a:r>
          </a:p>
        </p:txBody>
      </p:sp>
      <p:sp>
        <p:nvSpPr>
          <p:cNvPr id="6" name="AutoShape 6" descr="Image result for Google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Google resear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85876" y="18225462"/>
            <a:ext cx="15781601" cy="7170669"/>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41183" y="18041542"/>
            <a:ext cx="15781601" cy="7170669"/>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93583" y="18193942"/>
            <a:ext cx="15781601" cy="7170669"/>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45983" y="18346342"/>
            <a:ext cx="15781601" cy="7170669"/>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98383" y="18498742"/>
            <a:ext cx="15781601" cy="7170669"/>
          </a:xfrm>
          <a:prstGeom prst="rect">
            <a:avLst/>
          </a:prstGeom>
        </p:spPr>
      </p:pic>
      <p:pic>
        <p:nvPicPr>
          <p:cNvPr id="40" name="Picture 18" descr="NSF.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62703" y="37669206"/>
            <a:ext cx="2316568" cy="23165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http://o6ych40o0am16zwr12vywxa1ccx.wpengine.netdna-cdn.com/files/2010/09/KnightLOGO.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43733" y="37936239"/>
            <a:ext cx="2226224" cy="1959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p:cNvSpPr>
            <a:spLocks noGrp="1"/>
          </p:cNvSpPr>
          <p:nvPr>
            <p:ph type="body" sz="quarter" idx="10"/>
          </p:nvPr>
        </p:nvSpPr>
        <p:spPr>
          <a:xfrm>
            <a:off x="389436" y="1086213"/>
            <a:ext cx="8363938" cy="4030334"/>
          </a:xfrm>
        </p:spPr>
        <p:txBody>
          <a:bodyPr/>
          <a:lstStyle/>
          <a:p>
            <a:pPr>
              <a:spcAft>
                <a:spcPts val="0"/>
              </a:spcAft>
            </a:pPr>
            <a:r>
              <a:rPr lang="en-US" sz="2400" dirty="0">
                <a:solidFill>
                  <a:srgbClr val="F58026"/>
                </a:solidFill>
              </a:rPr>
              <a:t>Objective</a:t>
            </a:r>
          </a:p>
          <a:p>
            <a:pPr marL="342900" indent="-342900">
              <a:spcAft>
                <a:spcPts val="0"/>
              </a:spcAft>
              <a:buFont typeface="Courier New" charset="0"/>
              <a:buChar char="o"/>
            </a:pPr>
            <a:r>
              <a:rPr lang="en-US" sz="2400" dirty="0">
                <a:solidFill>
                  <a:schemeClr val="tx1"/>
                </a:solidFill>
              </a:rPr>
              <a:t>discover social bots that publish and spread fake news</a:t>
            </a:r>
          </a:p>
          <a:p>
            <a:pPr>
              <a:spcAft>
                <a:spcPts val="0"/>
              </a:spcAft>
            </a:pPr>
            <a:endParaRPr lang="en-US" sz="800" dirty="0">
              <a:solidFill>
                <a:schemeClr val="tx1"/>
              </a:solidFill>
            </a:endParaRPr>
          </a:p>
          <a:p>
            <a:pPr>
              <a:spcAft>
                <a:spcPts val="0"/>
              </a:spcAft>
            </a:pPr>
            <a:r>
              <a:rPr lang="en-US" sz="2400" dirty="0">
                <a:solidFill>
                  <a:srgbClr val="F58026"/>
                </a:solidFill>
              </a:rPr>
              <a:t>Recently funded by the Texas National Security Network</a:t>
            </a:r>
          </a:p>
          <a:p>
            <a:pPr>
              <a:spcAft>
                <a:spcPts val="0"/>
              </a:spcAft>
            </a:pPr>
            <a:endParaRPr lang="en-US" sz="800" dirty="0">
              <a:solidFill>
                <a:srgbClr val="F58026"/>
              </a:solidFill>
            </a:endParaRPr>
          </a:p>
          <a:p>
            <a:pPr>
              <a:spcAft>
                <a:spcPts val="0"/>
              </a:spcAft>
            </a:pPr>
            <a:r>
              <a:rPr lang="en-US" sz="2400" dirty="0">
                <a:solidFill>
                  <a:srgbClr val="F58026"/>
                </a:solidFill>
              </a:rPr>
              <a:t>Interdisciplinary Approach</a:t>
            </a:r>
          </a:p>
          <a:p>
            <a:pPr marL="457200" indent="-457200">
              <a:spcAft>
                <a:spcPts val="0"/>
              </a:spcAft>
              <a:buFont typeface="Courier New" charset="0"/>
              <a:buChar char="o"/>
            </a:pPr>
            <a:r>
              <a:rPr lang="en-US" sz="2000" dirty="0">
                <a:solidFill>
                  <a:schemeClr val="tx1"/>
                </a:solidFill>
              </a:rPr>
              <a:t>Social network, graph, and text mining</a:t>
            </a:r>
          </a:p>
          <a:p>
            <a:pPr marL="457200" indent="-457200">
              <a:spcAft>
                <a:spcPts val="0"/>
              </a:spcAft>
              <a:buFont typeface="Courier New" charset="0"/>
              <a:buChar char="o"/>
            </a:pPr>
            <a:r>
              <a:rPr lang="en-US" sz="2000" dirty="0">
                <a:solidFill>
                  <a:schemeClr val="tx1"/>
                </a:solidFill>
              </a:rPr>
              <a:t>Code analysis</a:t>
            </a:r>
          </a:p>
          <a:p>
            <a:pPr marL="457200" indent="-457200">
              <a:spcAft>
                <a:spcPts val="0"/>
              </a:spcAft>
              <a:buFont typeface="Courier New" charset="0"/>
              <a:buChar char="o"/>
            </a:pPr>
            <a:r>
              <a:rPr lang="en-US" sz="2000" dirty="0">
                <a:solidFill>
                  <a:schemeClr val="tx1"/>
                </a:solidFill>
              </a:rPr>
              <a:t>News content and effect analysis</a:t>
            </a:r>
          </a:p>
          <a:p>
            <a:pPr>
              <a:spcAft>
                <a:spcPts val="0"/>
              </a:spcAft>
            </a:pPr>
            <a:endParaRPr lang="en-US" sz="700" dirty="0">
              <a:solidFill>
                <a:srgbClr val="F58026"/>
              </a:solidFill>
            </a:endParaRPr>
          </a:p>
          <a:p>
            <a:pPr>
              <a:spcAft>
                <a:spcPts val="0"/>
              </a:spcAft>
            </a:pPr>
            <a:r>
              <a:rPr lang="en-US" sz="2400" dirty="0">
                <a:solidFill>
                  <a:srgbClr val="F58026"/>
                </a:solidFill>
              </a:rPr>
              <a:t>Collaborators on the Team</a:t>
            </a:r>
            <a:endParaRPr lang="en-US" sz="2400" dirty="0">
              <a:solidFill>
                <a:schemeClr val="tx1"/>
              </a:solidFill>
            </a:endParaRPr>
          </a:p>
          <a:p>
            <a:pPr marL="457200" indent="-457200">
              <a:spcAft>
                <a:spcPts val="0"/>
              </a:spcAft>
              <a:buFont typeface="Courier New" charset="0"/>
              <a:buChar char="o"/>
            </a:pPr>
            <a:r>
              <a:rPr lang="en-US" sz="2000" dirty="0" err="1">
                <a:solidFill>
                  <a:schemeClr val="tx1"/>
                </a:solidFill>
              </a:rPr>
              <a:t>Christoph</a:t>
            </a:r>
            <a:r>
              <a:rPr lang="en-US" sz="2000" dirty="0">
                <a:solidFill>
                  <a:schemeClr val="tx1"/>
                </a:solidFill>
              </a:rPr>
              <a:t> </a:t>
            </a:r>
            <a:r>
              <a:rPr lang="en-US" sz="2000" dirty="0" err="1">
                <a:solidFill>
                  <a:schemeClr val="tx1"/>
                </a:solidFill>
              </a:rPr>
              <a:t>Csallner</a:t>
            </a:r>
            <a:r>
              <a:rPr lang="en-US" sz="2000" dirty="0">
                <a:solidFill>
                  <a:schemeClr val="tx1"/>
                </a:solidFill>
              </a:rPr>
              <a:t> (CSE, UTA)</a:t>
            </a:r>
          </a:p>
          <a:p>
            <a:pPr marL="457200" indent="-457200">
              <a:spcAft>
                <a:spcPts val="0"/>
              </a:spcAft>
              <a:buFont typeface="Courier New" charset="0"/>
              <a:buChar char="o"/>
            </a:pPr>
            <a:r>
              <a:rPr lang="en-US" sz="2000" dirty="0">
                <a:solidFill>
                  <a:schemeClr val="tx1"/>
                </a:solidFill>
              </a:rPr>
              <a:t>Mark </a:t>
            </a:r>
            <a:r>
              <a:rPr lang="en-US" sz="2000" dirty="0" err="1">
                <a:solidFill>
                  <a:schemeClr val="tx1"/>
                </a:solidFill>
              </a:rPr>
              <a:t>Tremayne</a:t>
            </a:r>
            <a:r>
              <a:rPr lang="en-US" sz="2000" dirty="0">
                <a:solidFill>
                  <a:schemeClr val="tx1"/>
                </a:solidFill>
              </a:rPr>
              <a:t> (Communication, UTA)</a:t>
            </a:r>
          </a:p>
          <a:p>
            <a:pPr marL="457200" indent="-457200">
              <a:spcAft>
                <a:spcPts val="0"/>
              </a:spcAft>
              <a:buFont typeface="Courier New" charset="0"/>
              <a:buChar char="o"/>
            </a:pPr>
            <a:r>
              <a:rPr lang="en-US" sz="2000" dirty="0">
                <a:solidFill>
                  <a:schemeClr val="tx1"/>
                </a:solidFill>
              </a:rPr>
              <a:t>Angela Lee (Emerging Media and Communication, UTD)</a:t>
            </a:r>
          </a:p>
          <a:p>
            <a:pPr marL="457200" indent="-457200">
              <a:spcAft>
                <a:spcPts val="0"/>
              </a:spcAft>
              <a:buFont typeface="Courier New" charset="0"/>
              <a:buChar char="o"/>
            </a:pPr>
            <a:r>
              <a:rPr lang="en-US" sz="2000" dirty="0" err="1">
                <a:solidFill>
                  <a:schemeClr val="tx1"/>
                </a:solidFill>
              </a:rPr>
              <a:t>Zhiqiang</a:t>
            </a:r>
            <a:r>
              <a:rPr lang="en-US" sz="2000" dirty="0">
                <a:solidFill>
                  <a:schemeClr val="tx1"/>
                </a:solidFill>
              </a:rPr>
              <a:t> Lin (CS</a:t>
            </a:r>
            <a:r>
              <a:rPr lang="en-US" sz="2000">
                <a:solidFill>
                  <a:schemeClr val="tx1"/>
                </a:solidFill>
              </a:rPr>
              <a:t>, UTD)</a:t>
            </a:r>
            <a:endParaRPr lang="en-US" sz="2000" dirty="0">
              <a:solidFill>
                <a:schemeClr val="tx1"/>
              </a:solidFill>
            </a:endParaRPr>
          </a:p>
        </p:txBody>
      </p:sp>
    </p:spTree>
    <p:extLst>
      <p:ext uri="{BB962C8B-B14F-4D97-AF65-F5344CB8AC3E}">
        <p14:creationId xmlns:p14="http://schemas.microsoft.com/office/powerpoint/2010/main" val="893850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11</a:t>
            </a:fld>
            <a:endParaRPr lang="en-US"/>
          </a:p>
        </p:txBody>
      </p:sp>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498598"/>
          </a:xfrm>
        </p:spPr>
        <p:txBody>
          <a:bodyPr/>
          <a:lstStyle/>
          <a:p>
            <a:r>
              <a:rPr lang="en-US" sz="3600" dirty="0" err="1">
                <a:solidFill>
                  <a:srgbClr val="0064B1"/>
                </a:solidFill>
                <a:latin typeface="Garamond" panose="02020404030301010803" pitchFamily="18" charset="0"/>
              </a:rPr>
              <a:t>ClaimBuster</a:t>
            </a:r>
            <a:r>
              <a:rPr lang="en-US" sz="3600" dirty="0">
                <a:solidFill>
                  <a:srgbClr val="0064B1"/>
                </a:solidFill>
                <a:latin typeface="Garamond" panose="02020404030301010803" pitchFamily="18" charset="0"/>
              </a:rPr>
              <a:t>: The First-ever End-to-end System</a:t>
            </a:r>
          </a:p>
        </p:txBody>
      </p:sp>
    </p:spTree>
    <p:extLst>
      <p:ext uri="{BB962C8B-B14F-4D97-AF65-F5344CB8AC3E}">
        <p14:creationId xmlns:p14="http://schemas.microsoft.com/office/powerpoint/2010/main" val="388046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59127" y="18180266"/>
            <a:ext cx="10950421" cy="76228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481" y="-21581"/>
            <a:ext cx="7419757" cy="5165081"/>
          </a:xfrm>
          <a:prstGeom prst="rect">
            <a:avLst/>
          </a:prstGeom>
        </p:spPr>
      </p:pic>
    </p:spTree>
    <p:extLst>
      <p:ext uri="{BB962C8B-B14F-4D97-AF65-F5344CB8AC3E}">
        <p14:creationId xmlns:p14="http://schemas.microsoft.com/office/powerpoint/2010/main" val="3312668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159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Tree>
    <p:extLst>
      <p:ext uri="{BB962C8B-B14F-4D97-AF65-F5344CB8AC3E}">
        <p14:creationId xmlns:p14="http://schemas.microsoft.com/office/powerpoint/2010/main" val="3862062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15</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74513"/>
            <a:ext cx="9144000" cy="3594473"/>
          </a:xfrm>
          <a:prstGeom prst="rect">
            <a:avLst/>
          </a:prstGeom>
        </p:spPr>
      </p:pic>
    </p:spTree>
    <p:extLst>
      <p:ext uri="{BB962C8B-B14F-4D97-AF65-F5344CB8AC3E}">
        <p14:creationId xmlns:p14="http://schemas.microsoft.com/office/powerpoint/2010/main" val="148023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16</a:t>
            </a:fld>
            <a:endParaRPr lang="en-US"/>
          </a:p>
        </p:txBody>
      </p:sp>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508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64236" y="387470"/>
            <a:ext cx="1917982" cy="443198"/>
          </a:xfrm>
        </p:spPr>
        <p:txBody>
          <a:bodyPr/>
          <a:lstStyle/>
          <a:p>
            <a:r>
              <a:rPr lang="en-US" sz="3200" dirty="0">
                <a:solidFill>
                  <a:srgbClr val="0064B1"/>
                </a:solidFill>
              </a:rPr>
              <a:t>In the Press</a:t>
            </a:r>
          </a:p>
        </p:txBody>
      </p:sp>
      <p:pic>
        <p:nvPicPr>
          <p:cNvPr id="307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4240" y="96868"/>
            <a:ext cx="1023338" cy="4899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09600" y="45288"/>
            <a:ext cx="804981" cy="509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a:solidFill>
                  <a:srgbClr val="FF0000"/>
                </a:solidFill>
                <a:latin typeface="Garamond" panose="02020404030301010803" pitchFamily="18" charset="0"/>
              </a:rPr>
              <a:t>System     </a:t>
            </a:r>
            <a:r>
              <a:rPr lang="en-US" sz="4000" dirty="0">
                <a:solidFill>
                  <a:schemeClr val="tx1"/>
                </a:solidFill>
                <a:latin typeface="Garamond" panose="02020404030301010803" pitchFamily="18" charset="0"/>
              </a:rPr>
              <a:t>idir.uta.edu/claimbuster</a:t>
            </a:r>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a:solidFill>
                  <a:srgbClr val="FF0000"/>
                </a:solidFill>
                <a:latin typeface="Garamond" panose="02020404030301010803" pitchFamily="18" charset="0"/>
              </a:rPr>
              <a:t>System     </a:t>
            </a:r>
            <a:r>
              <a:rPr lang="en-US" sz="4000" dirty="0">
                <a:solidFill>
                  <a:schemeClr val="tx1"/>
                </a:solidFill>
                <a:latin typeface="Garamond" panose="02020404030301010803" pitchFamily="18" charset="0"/>
              </a:rPr>
              <a:t>idir.uta.edu/claimbuster</a:t>
            </a:r>
          </a:p>
        </p:txBody>
      </p:sp>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Tree>
    <p:extLst>
      <p:ext uri="{BB962C8B-B14F-4D97-AF65-F5344CB8AC3E}">
        <p14:creationId xmlns:p14="http://schemas.microsoft.com/office/powerpoint/2010/main" val="3647071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Collaborators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391646"/>
          </a:xfrm>
        </p:spPr>
        <p:txBody>
          <a:bodyPr/>
          <a:lstStyle/>
          <a:p>
            <a:r>
              <a:rPr lang="en-US" sz="2800" dirty="0">
                <a:solidFill>
                  <a:srgbClr val="F58026"/>
                </a:solidFill>
                <a:latin typeface="Garamond" panose="02020404030301010803" pitchFamily="18" charset="0"/>
              </a:rPr>
              <a:t>Current/Former UTA Students</a:t>
            </a:r>
          </a:p>
        </p:txBody>
      </p:sp>
      <p:sp>
        <p:nvSpPr>
          <p:cNvPr id="5" name="Text Placeholder 2"/>
          <p:cNvSpPr txBox="1">
            <a:spLocks/>
          </p:cNvSpPr>
          <p:nvPr/>
        </p:nvSpPr>
        <p:spPr>
          <a:xfrm>
            <a:off x="389436" y="1398567"/>
            <a:ext cx="2783134"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Naeemul</a:t>
            </a:r>
            <a:r>
              <a:rPr lang="en-US" sz="2000" dirty="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Gensheng</a:t>
            </a:r>
            <a:r>
              <a:rPr lang="en-US" sz="2000" dirty="0">
                <a:solidFill>
                  <a:schemeClr val="tx1"/>
                </a:solidFill>
                <a:latin typeface="Garamond" panose="02020404030301010803" pitchFamily="18" charset="0"/>
              </a:rPr>
              <a:t>  Zhang</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Fatma</a:t>
            </a:r>
            <a:r>
              <a:rPr lang="en-US" sz="2000" dirty="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Arslan</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Josue Caraballo</a:t>
            </a:r>
          </a:p>
        </p:txBody>
      </p:sp>
      <p:sp>
        <p:nvSpPr>
          <p:cNvPr id="7" name="Text Placeholder 2"/>
          <p:cNvSpPr txBox="1">
            <a:spLocks/>
          </p:cNvSpPr>
          <p:nvPr/>
        </p:nvSpPr>
        <p:spPr>
          <a:xfrm>
            <a:off x="392979" y="2999190"/>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solidFill>
                  <a:srgbClr val="F58026"/>
                </a:solidFill>
                <a:latin typeface="Garamond" panose="02020404030301010803" pitchFamily="18" charset="0"/>
              </a:rPr>
              <a:t>Collaborators</a:t>
            </a:r>
          </a:p>
        </p:txBody>
      </p:sp>
      <p:sp>
        <p:nvSpPr>
          <p:cNvPr id="9" name="Text Placeholder 2"/>
          <p:cNvSpPr txBox="1">
            <a:spLocks/>
          </p:cNvSpPr>
          <p:nvPr/>
        </p:nvSpPr>
        <p:spPr>
          <a:xfrm>
            <a:off x="389436" y="3445988"/>
            <a:ext cx="3349187" cy="1654299"/>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Adair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Agarwal (Duke)</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Christoph</a:t>
            </a:r>
            <a:r>
              <a:rPr lang="en-US" sz="2000" dirty="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Csallner</a:t>
            </a:r>
            <a:r>
              <a:rPr lang="en-US" sz="2000" dirty="0">
                <a:solidFill>
                  <a:schemeClr val="tx1"/>
                </a:solidFill>
                <a:latin typeface="Garamond" panose="02020404030301010803" pitchFamily="18" charset="0"/>
              </a:rPr>
              <a:t> (UTA)</a:t>
            </a:r>
          </a:p>
          <a:p>
            <a:pPr marL="342900" indent="-342900">
              <a:buFont typeface="Courier New" panose="02070309020205020404" pitchFamily="49" charset="0"/>
              <a:buChar char="o"/>
            </a:pPr>
            <a:r>
              <a:rPr lang="en-US" sz="2000" dirty="0">
                <a:solidFill>
                  <a:schemeClr val="tx1"/>
                </a:solidFill>
                <a:latin typeface="Garamond" charset="0"/>
                <a:ea typeface="Garamond" charset="0"/>
                <a:cs typeface="Garamond" charset="0"/>
              </a:rPr>
              <a:t>Peter Fray</a:t>
            </a:r>
            <a:r>
              <a:rPr lang="en-US" altLang="zh-CN" sz="2000" dirty="0">
                <a:solidFill>
                  <a:schemeClr val="tx1"/>
                </a:solidFill>
                <a:latin typeface="Garamond" charset="0"/>
                <a:ea typeface="Garamond" charset="0"/>
                <a:cs typeface="Garamond" charset="0"/>
              </a:rPr>
              <a:t>s</a:t>
            </a:r>
            <a:r>
              <a:rPr lang="zh-CN" altLang="en-US" sz="2000" dirty="0">
                <a:solidFill>
                  <a:schemeClr val="tx1"/>
                </a:solidFill>
                <a:latin typeface="Garamond" charset="0"/>
                <a:ea typeface="Garamond" charset="0"/>
                <a:cs typeface="Garamond" charset="0"/>
              </a:rPr>
              <a:t> </a:t>
            </a:r>
            <a:r>
              <a:rPr lang="en-US" altLang="zh-CN" sz="2000" dirty="0">
                <a:solidFill>
                  <a:schemeClr val="tx1"/>
                </a:solidFill>
                <a:latin typeface="Garamond" charset="0"/>
                <a:ea typeface="Garamond" charset="0"/>
                <a:cs typeface="Garamond" charset="0"/>
              </a:rPr>
              <a:t>(University of Technology Sydney)</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18</a:t>
            </a:fld>
            <a:endParaRPr lang="en-US"/>
          </a:p>
        </p:txBody>
      </p:sp>
      <p:sp>
        <p:nvSpPr>
          <p:cNvPr id="8" name="Text Placeholder 2"/>
          <p:cNvSpPr txBox="1">
            <a:spLocks/>
          </p:cNvSpPr>
          <p:nvPr/>
        </p:nvSpPr>
        <p:spPr>
          <a:xfrm>
            <a:off x="3419060" y="1398567"/>
            <a:ext cx="2711396"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Damian Jimenez</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Siddhantsanjeev</a:t>
            </a:r>
            <a:r>
              <a:rPr lang="en-US" sz="2000" dirty="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Gawsane</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Shohedul</a:t>
            </a:r>
            <a:r>
              <a:rPr lang="en-US" sz="2000" dirty="0">
                <a:solidFill>
                  <a:schemeClr val="tx1"/>
                </a:solidFill>
                <a:latin typeface="Garamond" panose="02020404030301010803" pitchFamily="18" charset="0"/>
              </a:rPr>
              <a:t> Hasan</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Minumol</a:t>
            </a:r>
            <a:r>
              <a:rPr lang="en-US" sz="2000" dirty="0">
                <a:solidFill>
                  <a:schemeClr val="tx1"/>
                </a:solidFill>
                <a:latin typeface="Garamond" panose="02020404030301010803" pitchFamily="18" charset="0"/>
              </a:rPr>
              <a:t> Joseph</a:t>
            </a:r>
          </a:p>
        </p:txBody>
      </p:sp>
      <p:sp>
        <p:nvSpPr>
          <p:cNvPr id="10" name="Text Placeholder 2"/>
          <p:cNvSpPr txBox="1">
            <a:spLocks/>
          </p:cNvSpPr>
          <p:nvPr/>
        </p:nvSpPr>
        <p:spPr>
          <a:xfrm>
            <a:off x="6420503" y="1398567"/>
            <a:ext cx="2267404"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Aaditya</a:t>
            </a:r>
            <a:r>
              <a:rPr lang="en-US" sz="2000" dirty="0">
                <a:solidFill>
                  <a:schemeClr val="tx1"/>
                </a:solidFill>
                <a:latin typeface="Garamond" panose="02020404030301010803" pitchFamily="18" charset="0"/>
              </a:rPr>
              <a:t> Kulkarni</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Anil Kumar </a:t>
            </a:r>
            <a:r>
              <a:rPr lang="en-US" sz="2000" dirty="0" err="1">
                <a:solidFill>
                  <a:schemeClr val="tx1"/>
                </a:solidFill>
                <a:latin typeface="Garamond" panose="02020404030301010803" pitchFamily="18" charset="0"/>
              </a:rPr>
              <a:t>Nayak</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Vikas</a:t>
            </a:r>
            <a:r>
              <a:rPr lang="en-US" sz="2000" dirty="0">
                <a:solidFill>
                  <a:schemeClr val="tx1"/>
                </a:solidFill>
                <a:latin typeface="Garamond" panose="02020404030301010803" pitchFamily="18" charset="0"/>
              </a:rPr>
              <a:t> Sable</a:t>
            </a:r>
          </a:p>
        </p:txBody>
      </p:sp>
      <p:sp>
        <p:nvSpPr>
          <p:cNvPr id="11" name="Text Placeholder 2"/>
          <p:cNvSpPr txBox="1">
            <a:spLocks/>
          </p:cNvSpPr>
          <p:nvPr/>
        </p:nvSpPr>
        <p:spPr>
          <a:xfrm>
            <a:off x="6420503" y="3437431"/>
            <a:ext cx="2332871"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You Wu (Google)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Jun  Yang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Cong Yu (Google)</a:t>
            </a:r>
          </a:p>
        </p:txBody>
      </p:sp>
      <p:sp>
        <p:nvSpPr>
          <p:cNvPr id="12" name="Text Placeholder 2"/>
          <p:cNvSpPr txBox="1">
            <a:spLocks/>
          </p:cNvSpPr>
          <p:nvPr/>
        </p:nvSpPr>
        <p:spPr>
          <a:xfrm>
            <a:off x="3402708" y="3435407"/>
            <a:ext cx="2936770"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charset="0"/>
                <a:ea typeface="Garamond" charset="0"/>
                <a:cs typeface="Garamond" charset="0"/>
              </a:rPr>
              <a:t>James  Hamilton (Stanford)</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Angela Lee (UTD)</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Zhiqiang</a:t>
            </a:r>
            <a:r>
              <a:rPr lang="en-US" sz="2000" dirty="0">
                <a:solidFill>
                  <a:schemeClr val="tx1"/>
                </a:solidFill>
                <a:latin typeface="Garamond" panose="02020404030301010803" pitchFamily="18" charset="0"/>
              </a:rPr>
              <a:t> Lin (UTD)</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Mark  </a:t>
            </a:r>
            <a:r>
              <a:rPr lang="en-US" sz="2000" dirty="0" err="1">
                <a:solidFill>
                  <a:schemeClr val="tx1"/>
                </a:solidFill>
                <a:latin typeface="Garamond" panose="02020404030301010803" pitchFamily="18" charset="0"/>
              </a:rPr>
              <a:t>Tremayne</a:t>
            </a:r>
            <a:r>
              <a:rPr lang="en-US" sz="2000" dirty="0">
                <a:solidFill>
                  <a:schemeClr val="tx1"/>
                </a:solidFill>
                <a:latin typeface="Garamond" panose="02020404030301010803" pitchFamily="18" charset="0"/>
              </a:rPr>
              <a:t> (UTA)</a:t>
            </a:r>
          </a:p>
        </p:txBody>
      </p:sp>
    </p:spTree>
    <p:extLst>
      <p:ext uri="{BB962C8B-B14F-4D97-AF65-F5344CB8AC3E}">
        <p14:creationId xmlns:p14="http://schemas.microsoft.com/office/powerpoint/2010/main" val="2026905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latin typeface="Garamond" panose="02020404030301010803" pitchFamily="18" charset="0"/>
              </a:rPr>
              <a:t>Funding Sponsors</a:t>
            </a:r>
          </a:p>
        </p:txBody>
      </p:sp>
      <p:sp>
        <p:nvSpPr>
          <p:cNvPr id="6" name="Rectangle 5"/>
          <p:cNvSpPr/>
          <p:nvPr/>
        </p:nvSpPr>
        <p:spPr>
          <a:xfrm>
            <a:off x="381664" y="2521309"/>
            <a:ext cx="8348869" cy="1938992"/>
          </a:xfrm>
          <a:prstGeom prst="rect">
            <a:avLst/>
          </a:prstGeom>
        </p:spPr>
        <p:txBody>
          <a:bodyPr wrap="square">
            <a:spAutoFit/>
          </a:bodyPr>
          <a:lstStyle/>
          <a:p>
            <a:pPr marL="342900" indent="-342900">
              <a:buFont typeface="Courier New" charset="0"/>
              <a:buChar char="o"/>
            </a:pPr>
            <a:r>
              <a:rPr lang="en-US" sz="2000">
                <a:latin typeface="Garamond" panose="02020404030301010803" pitchFamily="18" charset="0"/>
              </a:rPr>
              <a:t>NSF </a:t>
            </a:r>
            <a:r>
              <a:rPr lang="en-US" sz="2000" dirty="0">
                <a:latin typeface="Garamond" panose="02020404030301010803" pitchFamily="18" charset="0"/>
              </a:rPr>
              <a:t>#</a:t>
            </a:r>
            <a:r>
              <a:rPr lang="is-IS" sz="2000" dirty="0">
                <a:latin typeface="Garamond" panose="02020404030301010803" pitchFamily="18" charset="0"/>
              </a:rPr>
              <a:t>1719054</a:t>
            </a:r>
            <a:endParaRPr lang="en-US" sz="2000" dirty="0">
              <a:latin typeface="Garamond" panose="02020404030301010803" pitchFamily="18" charset="0"/>
            </a:endParaRPr>
          </a:p>
          <a:p>
            <a:pPr marL="342900" indent="-342900">
              <a:buFont typeface="Courier New" charset="0"/>
              <a:buChar char="o"/>
            </a:pPr>
            <a:r>
              <a:rPr lang="en-US" sz="2000" dirty="0">
                <a:latin typeface="Garamond" panose="02020404030301010803" pitchFamily="18" charset="0"/>
              </a:rPr>
              <a:t>New Knight Grant</a:t>
            </a:r>
          </a:p>
          <a:p>
            <a:pPr marL="342900" indent="-342900">
              <a:buFont typeface="Courier New" charset="0"/>
              <a:buChar char="o"/>
            </a:pPr>
            <a:r>
              <a:rPr lang="en-US" sz="2000" dirty="0">
                <a:latin typeface="Garamond" panose="02020404030301010803" pitchFamily="18" charset="0"/>
              </a:rPr>
              <a:t>Texas National Security Network Excellence Fund</a:t>
            </a:r>
          </a:p>
          <a:p>
            <a:pPr marL="342900" indent="-342900">
              <a:buFont typeface="Courier New" charset="0"/>
              <a:buChar char="o"/>
            </a:pPr>
            <a:r>
              <a:rPr lang="en-US" sz="2000" dirty="0">
                <a:latin typeface="Garamond" panose="02020404030301010803" pitchFamily="18" charset="0"/>
              </a:rPr>
              <a:t>NSF #1565699 (I-Corps Teams)</a:t>
            </a:r>
          </a:p>
          <a:p>
            <a:pPr marL="342900" indent="-342900">
              <a:buFont typeface="Courier New" charset="0"/>
              <a:buChar char="o"/>
            </a:pPr>
            <a:r>
              <a:rPr lang="en-US" sz="2000" dirty="0">
                <a:latin typeface="Garamond" panose="02020404030301010803" pitchFamily="18" charset="0"/>
              </a:rPr>
              <a:t>Knight Prototype Fund </a:t>
            </a:r>
          </a:p>
          <a:p>
            <a:pPr marL="342900" indent="-342900">
              <a:buFont typeface="Courier New" charset="0"/>
              <a:buChar char="o"/>
            </a:pPr>
            <a:r>
              <a:rPr lang="en-US" sz="2000" dirty="0">
                <a:latin typeface="Garamond" panose="02020404030301010803" pitchFamily="18" charset="0"/>
              </a:rPr>
              <a:t>NSF #1408928</a:t>
            </a:r>
          </a:p>
        </p:txBody>
      </p:sp>
      <p:pic>
        <p:nvPicPr>
          <p:cNvPr id="1045" name="Picture 21" descr="UTA Logo.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7615" y="1495283"/>
            <a:ext cx="2732362" cy="6489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4123" y="1228239"/>
            <a:ext cx="1514354" cy="113576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048499" y="1276992"/>
            <a:ext cx="1247530" cy="109808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19</a:t>
            </a:fld>
            <a:endParaRPr lang="en-US"/>
          </a:p>
        </p:txBody>
      </p:sp>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55033" y="1196845"/>
            <a:ext cx="1245812" cy="1245812"/>
          </a:xfrm>
          <a:prstGeom prst="rect">
            <a:avLst/>
          </a:prstGeom>
        </p:spPr>
      </p:pic>
    </p:spTree>
    <p:extLst>
      <p:ext uri="{BB962C8B-B14F-4D97-AF65-F5344CB8AC3E}">
        <p14:creationId xmlns:p14="http://schemas.microsoft.com/office/powerpoint/2010/main" val="137801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886397"/>
          </a:xfrm>
        </p:spPr>
        <p:txBody>
          <a:bodyPr/>
          <a:lstStyle/>
          <a:p>
            <a:r>
              <a:rPr lang="en-US" sz="3200" dirty="0">
                <a:solidFill>
                  <a:schemeClr val="accent5">
                    <a:lumMod val="75000"/>
                  </a:schemeClr>
                </a:solidFill>
                <a:latin typeface="Garamond" panose="02020404030301010803" pitchFamily="18" charset="0"/>
              </a:rPr>
              <a:t>Research at the Innovative Database and Information Systems Research Laboratory (IDIR)</a:t>
            </a:r>
            <a:endParaRPr lang="en-US" sz="32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6213"/>
            <a:ext cx="8363938" cy="3379387"/>
          </a:xfrm>
        </p:spPr>
        <p:txBody>
          <a:bodyPr/>
          <a:lstStyle/>
          <a:p>
            <a:pPr>
              <a:spcAft>
                <a:spcPts val="0"/>
              </a:spcAft>
            </a:pPr>
            <a:r>
              <a:rPr lang="en-US" sz="2800" dirty="0">
                <a:solidFill>
                  <a:srgbClr val="F58026"/>
                </a:solidFill>
                <a:latin typeface="Garamond" panose="02020404030301010803" pitchFamily="18" charset="0"/>
              </a:rPr>
              <a:t>Research areas</a:t>
            </a:r>
          </a:p>
          <a:p>
            <a:pPr marL="342900" lvl="1" indent="-342900">
              <a:spcAft>
                <a:spcPts val="0"/>
              </a:spcAft>
              <a:buFont typeface="Courier New" panose="02070309020205020404" pitchFamily="49" charset="0"/>
              <a:buChar char="o"/>
            </a:pPr>
            <a:r>
              <a:rPr lang="en-US" sz="2000" dirty="0">
                <a:solidFill>
                  <a:schemeClr val="tx1"/>
                </a:solidFill>
                <a:latin typeface="Garamond" panose="02020404030301010803" pitchFamily="18" charset="0"/>
              </a:rPr>
              <a:t>Big Data and Data Science (Database, Data Mining, Natural Language Processing)</a:t>
            </a:r>
          </a:p>
          <a:p>
            <a:pPr>
              <a:spcAft>
                <a:spcPts val="0"/>
              </a:spcAft>
            </a:pPr>
            <a:r>
              <a:rPr lang="en-US" sz="2800" dirty="0">
                <a:solidFill>
                  <a:srgbClr val="F58026"/>
                </a:solidFill>
                <a:latin typeface="Garamond" panose="02020404030301010803" pitchFamily="18" charset="0"/>
              </a:rPr>
              <a:t>Theme of current research</a:t>
            </a:r>
          </a:p>
          <a:p>
            <a:pPr marL="342900" lvl="1" indent="-342900">
              <a:spcAft>
                <a:spcPts val="0"/>
              </a:spcAft>
              <a:buFont typeface="Courier New" panose="02070309020205020404" pitchFamily="49" charset="0"/>
              <a:buChar char="o"/>
            </a:pPr>
            <a:r>
              <a:rPr lang="en-US" sz="2000" dirty="0">
                <a:solidFill>
                  <a:schemeClr val="tx1"/>
                </a:solidFill>
                <a:latin typeface="Garamond" panose="02020404030301010803" pitchFamily="18" charset="0"/>
              </a:rPr>
              <a:t>building large-scale human-assisting and human-assisted data and information systems with high usability, low cost and applications for social good </a:t>
            </a:r>
          </a:p>
          <a:p>
            <a:pPr>
              <a:spcAft>
                <a:spcPts val="0"/>
              </a:spcAft>
            </a:pPr>
            <a:r>
              <a:rPr lang="en-US" sz="2800" dirty="0">
                <a:solidFill>
                  <a:srgbClr val="F58026"/>
                </a:solidFill>
                <a:latin typeface="Garamond" panose="02020404030301010803" pitchFamily="18" charset="0"/>
              </a:rPr>
              <a:t>Research directions</a:t>
            </a:r>
          </a:p>
          <a:p>
            <a:pPr marL="342900" lvl="1" indent="-342900">
              <a:spcAft>
                <a:spcPts val="0"/>
              </a:spcAft>
              <a:buFont typeface="Courier New" panose="02070309020205020404" pitchFamily="49" charset="0"/>
              <a:buChar char="o"/>
            </a:pPr>
            <a:r>
              <a:rPr lang="en-US" sz="2000" dirty="0">
                <a:solidFill>
                  <a:schemeClr val="tx1"/>
                </a:solidFill>
                <a:latin typeface="Garamond" panose="02020404030301010803" pitchFamily="18" charset="0"/>
              </a:rPr>
              <a:t>computational journalism, computational fact-checking</a:t>
            </a:r>
          </a:p>
          <a:p>
            <a:pPr marL="342900" lvl="1" indent="-342900">
              <a:spcAft>
                <a:spcPts val="0"/>
              </a:spcAft>
              <a:buFont typeface="Courier New" panose="02070309020205020404" pitchFamily="49" charset="0"/>
              <a:buChar char="o"/>
            </a:pPr>
            <a:r>
              <a:rPr lang="en-US" sz="2000" dirty="0">
                <a:solidFill>
                  <a:schemeClr val="tx1"/>
                </a:solidFill>
                <a:latin typeface="Garamond" panose="02020404030301010803" pitchFamily="18" charset="0"/>
              </a:rPr>
              <a:t>crowdsourcing and human computation</a:t>
            </a:r>
          </a:p>
          <a:p>
            <a:pPr marL="342900" lvl="1" indent="-342900">
              <a:spcAft>
                <a:spcPts val="0"/>
              </a:spcAft>
              <a:buFont typeface="Courier New" panose="02070309020205020404" pitchFamily="49" charset="0"/>
              <a:buChar char="o"/>
            </a:pPr>
            <a:r>
              <a:rPr lang="en-US" dirty="0"/>
              <a:t>cybersecurity, social bots</a:t>
            </a:r>
            <a:endParaRPr lang="en-US" sz="2000" dirty="0">
              <a:solidFill>
                <a:schemeClr val="tx1"/>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a:solidFill>
                  <a:schemeClr val="tx1"/>
                </a:solidFill>
                <a:latin typeface="Garamond" panose="02020404030301010803" pitchFamily="18" charset="0"/>
              </a:rPr>
              <a:t>data exploration by ranking/skyline/preference queries</a:t>
            </a:r>
          </a:p>
          <a:p>
            <a:pPr marL="342900" lvl="1" indent="-342900">
              <a:spcAft>
                <a:spcPts val="0"/>
              </a:spcAft>
              <a:buFont typeface="Courier New" panose="02070309020205020404" pitchFamily="49" charset="0"/>
              <a:buChar char="o"/>
            </a:pPr>
            <a:r>
              <a:rPr lang="en-US" dirty="0"/>
              <a:t>graph database usability, knowledge graphs</a:t>
            </a:r>
          </a:p>
        </p:txBody>
      </p:sp>
    </p:spTree>
    <p:extLst>
      <p:ext uri="{BB962C8B-B14F-4D97-AF65-F5344CB8AC3E}">
        <p14:creationId xmlns:p14="http://schemas.microsoft.com/office/powerpoint/2010/main" val="368180240"/>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algn="ctr"/>
            <a:r>
              <a:rPr lang="en-US" sz="1800" dirty="0">
                <a:solidFill>
                  <a:srgbClr val="000000"/>
                </a:solidFill>
                <a:latin typeface="Garamond" panose="02020404030301010803" pitchFamily="18" charset="0"/>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a:solidFill>
                  <a:srgbClr val="000000"/>
                </a:solidFill>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384673" y="342900"/>
            <a:ext cx="8423524" cy="1231106"/>
          </a:xfrm>
        </p:spPr>
        <p:txBody>
          <a:bodyPr/>
          <a:lstStyle/>
          <a:p>
            <a:r>
              <a:rPr lang="en-US" sz="4000" dirty="0">
                <a:solidFill>
                  <a:srgbClr val="0064B1"/>
                </a:solidFill>
                <a:latin typeface="Garamond" panose="02020404030301010803" pitchFamily="18" charset="0"/>
              </a:rPr>
              <a:t>Finding Important Factual Claims: </a:t>
            </a:r>
          </a:p>
          <a:p>
            <a:r>
              <a:rPr lang="en-US" sz="4000" dirty="0">
                <a:solidFill>
                  <a:srgbClr val="0064B1"/>
                </a:solidFill>
                <a:latin typeface="Garamond" panose="02020404030301010803" pitchFamily="18"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algn="ctr"/>
            <a:r>
              <a:rPr lang="en-US" sz="1800" dirty="0">
                <a:solidFill>
                  <a:srgbClr val="000000"/>
                </a:solidFill>
                <a:latin typeface="Garamond" panose="02020404030301010803" pitchFamily="18" charset="0"/>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a:solidFill>
                  <a:srgbClr val="000000"/>
                </a:solidFill>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algn="ctr"/>
            <a:r>
              <a:rPr lang="en-US" sz="1800" dirty="0">
                <a:solidFill>
                  <a:srgbClr val="000000"/>
                </a:solidFill>
                <a:latin typeface="Garamond" panose="02020404030301010803" pitchFamily="18" charset="0"/>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algn="ctr"/>
            <a:r>
              <a:rPr lang="en-US" sz="1800" dirty="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a:lnSpc>
                <a:spcPts val="2200"/>
              </a:lnSpc>
            </a:pPr>
            <a:r>
              <a:rPr lang="en-US" sz="1800" dirty="0">
                <a:latin typeface="Garamond" panose="02020404030301010803" pitchFamily="18" charset="0"/>
              </a:rPr>
              <a:t>2016 </a:t>
            </a:r>
          </a:p>
          <a:p>
            <a:pPr>
              <a:lnSpc>
                <a:spcPts val="2200"/>
              </a:lnSpc>
            </a:pPr>
            <a:r>
              <a:rPr lang="en-US" sz="1800" dirty="0">
                <a:latin typeface="Garamond" panose="02020404030301010803" pitchFamily="18" charset="0"/>
              </a:rPr>
              <a:t>Presidential </a:t>
            </a:r>
          </a:p>
          <a:p>
            <a:pPr>
              <a:lnSpc>
                <a:spcPts val="2200"/>
              </a:lnSpc>
            </a:pPr>
            <a:r>
              <a:rPr lang="en-US" sz="1800" dirty="0">
                <a:latin typeface="Garamond" panose="02020404030301010803" pitchFamily="18" charset="0"/>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a:lnSpc>
                <a:spcPts val="2200"/>
              </a:lnSpc>
            </a:pPr>
            <a:r>
              <a:rPr lang="en-US" sz="1800" dirty="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20</a:t>
            </a:fld>
            <a:endParaRPr lang="en-US"/>
          </a:p>
        </p:txBody>
      </p:sp>
    </p:spTree>
    <p:extLst>
      <p:ext uri="{BB962C8B-B14F-4D97-AF65-F5344CB8AC3E}">
        <p14:creationId xmlns:p14="http://schemas.microsoft.com/office/powerpoint/2010/main" val="902515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Classification and Ranking by Check-worthiness</a:t>
            </a:r>
          </a:p>
        </p:txBody>
      </p:sp>
      <p:sp>
        <p:nvSpPr>
          <p:cNvPr id="6" name="Text Placeholder 2"/>
          <p:cNvSpPr>
            <a:spLocks noGrp="1"/>
          </p:cNvSpPr>
          <p:nvPr>
            <p:ph type="body" sz="quarter" idx="10"/>
          </p:nvPr>
        </p:nvSpPr>
        <p:spPr>
          <a:xfrm>
            <a:off x="389436" y="923925"/>
            <a:ext cx="8363938" cy="3274230"/>
          </a:xfrm>
        </p:spPr>
        <p:txBody>
          <a:bodyPr/>
          <a:lstStyle/>
          <a:p>
            <a:r>
              <a:rPr lang="en-US" sz="2800" dirty="0">
                <a:solidFill>
                  <a:schemeClr val="accent5">
                    <a:lumMod val="75000"/>
                  </a:schemeClr>
                </a:solidFill>
              </a:rPr>
              <a:t>CFS: </a:t>
            </a:r>
            <a:r>
              <a:rPr lang="en-US" sz="2800" dirty="0"/>
              <a:t>Important factual claims</a:t>
            </a:r>
            <a:endParaRPr lang="en-US" sz="2800" dirty="0">
              <a:solidFill>
                <a:schemeClr val="tx1"/>
              </a:solidFill>
            </a:endParaRPr>
          </a:p>
          <a:p>
            <a:r>
              <a:rPr lang="en-US" sz="2000" dirty="0">
                <a:solidFill>
                  <a:schemeClr val="tx1"/>
                </a:solidFill>
              </a:rPr>
              <a:t>“We spend less on the military today than at any time in our history.”     “The President’s position on gay marriage has changed.”     “More people are unemployed today than four years ago.”</a:t>
            </a:r>
          </a:p>
          <a:p>
            <a:r>
              <a:rPr lang="en-US" sz="2800" dirty="0">
                <a:solidFill>
                  <a:schemeClr val="accent5">
                    <a:lumMod val="75000"/>
                  </a:schemeClr>
                </a:solidFill>
              </a:rPr>
              <a:t>UFS: </a:t>
            </a:r>
            <a:r>
              <a:rPr lang="en-US" sz="2800" dirty="0"/>
              <a:t>Unimportant factual claims</a:t>
            </a:r>
            <a:endParaRPr lang="en-US" sz="2800" dirty="0">
              <a:solidFill>
                <a:schemeClr val="tx1"/>
              </a:solidFill>
            </a:endParaRPr>
          </a:p>
          <a:p>
            <a:r>
              <a:rPr lang="en-US" sz="2000" dirty="0">
                <a:solidFill>
                  <a:schemeClr val="tx1"/>
                </a:solidFill>
              </a:rPr>
              <a:t>“I was in Iowa yesterday.”    “My mother enjoys cooking.”    “I ran for President once before.”</a:t>
            </a:r>
          </a:p>
          <a:p>
            <a:r>
              <a:rPr lang="en-US" sz="2800" dirty="0">
                <a:solidFill>
                  <a:schemeClr val="accent5">
                    <a:lumMod val="75000"/>
                  </a:schemeClr>
                </a:solidFill>
              </a:rPr>
              <a:t>NFS: </a:t>
            </a:r>
            <a:r>
              <a:rPr lang="en-US" sz="2800" dirty="0"/>
              <a:t>No factual claims (opinions, questions &amp; declarations)</a:t>
            </a:r>
            <a:endParaRPr lang="en-US" sz="2800" dirty="0">
              <a:solidFill>
                <a:schemeClr val="tx1"/>
              </a:solidFill>
            </a:endParaRPr>
          </a:p>
          <a:p>
            <a:r>
              <a:rPr lang="en-US" sz="2000" dirty="0">
                <a:solidFill>
                  <a:schemeClr val="tx1"/>
                </a:solidFill>
              </a:rPr>
              <a:t>“Iran must not get nuclear weapons.”    “7% unemployment is too high.”    “My opponent is wishy-washy.”    “I will be tough on crime.”    "Why should we do that?“    “Hello, New Hampshire!”    “Our plan is to reduce tax rate by 10%.”</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21</a:t>
            </a:fld>
            <a:endParaRPr lang="en-US" dirty="0"/>
          </a:p>
        </p:txBody>
      </p:sp>
    </p:spTree>
    <p:extLst>
      <p:ext uri="{BB962C8B-B14F-4D97-AF65-F5344CB8AC3E}">
        <p14:creationId xmlns:p14="http://schemas.microsoft.com/office/powerpoint/2010/main" val="140086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Feature Extraction</a:t>
            </a:r>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a:ln>
                  <a:noFill/>
                </a:ln>
                <a:effectLst/>
                <a:uLnTx/>
                <a:uFillTx/>
                <a:latin typeface="Garamond" panose="02020404030301010803" pitchFamily="18" charset="0"/>
                <a:ea typeface="+mn-ea"/>
                <a:cs typeface="+mn-cs"/>
              </a:rPr>
              <a:t>Democrat.</a:t>
            </a: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a:solidFill>
                  <a:srgbClr val="EE8200"/>
                </a:solidFill>
                <a:latin typeface="Garamond" pitchFamily="18" charset="0"/>
              </a:rPr>
              <a:t>Entity Type: </a:t>
            </a:r>
          </a:p>
          <a:p>
            <a:r>
              <a:rPr lang="en-US" sz="1800" dirty="0">
                <a:solidFill>
                  <a:schemeClr val="tx1"/>
                </a:solidFill>
                <a:latin typeface="Garamond" pitchFamily="18" charset="0"/>
              </a:rPr>
              <a:t>Quantity</a:t>
            </a: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a:solidFill>
                  <a:srgbClr val="EE8200"/>
                </a:solidFill>
                <a:latin typeface="Garamond" pitchFamily="18" charset="0"/>
              </a:rPr>
              <a:t>Part-of-Speech: </a:t>
            </a:r>
          </a:p>
          <a:p>
            <a:r>
              <a:rPr lang="en-US" sz="1800" dirty="0">
                <a:solidFill>
                  <a:schemeClr val="tx1"/>
                </a:solidFill>
                <a:latin typeface="Garamond" pitchFamily="18" charset="0"/>
              </a:rPr>
              <a:t>Noun</a:t>
            </a: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a:solidFill>
                  <a:srgbClr val="EE8200"/>
                </a:solidFill>
                <a:latin typeface="Garamond" pitchFamily="18" charset="0"/>
              </a:rPr>
              <a:t>Concept: </a:t>
            </a:r>
          </a:p>
          <a:p>
            <a:r>
              <a:rPr lang="en-US" sz="1800" dirty="0">
                <a:solidFill>
                  <a:schemeClr val="tx1"/>
                </a:solidFill>
                <a:latin typeface="Garamond" pitchFamily="18" charset="0"/>
              </a:rPr>
              <a:t>United States</a:t>
            </a: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a:solidFill>
                  <a:srgbClr val="EE8200"/>
                </a:solidFill>
                <a:latin typeface="Garamond" pitchFamily="18" charset="0"/>
              </a:rPr>
              <a:t>Sentiment: </a:t>
            </a:r>
            <a:r>
              <a:rPr lang="en-US" sz="1800" dirty="0">
                <a:solidFill>
                  <a:schemeClr val="tx1"/>
                </a:solidFill>
                <a:latin typeface="Garamond" pitchFamily="18" charset="0"/>
              </a:rPr>
              <a:t>0.032</a:t>
            </a: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a:solidFill>
                  <a:srgbClr val="EE8200"/>
                </a:solidFill>
                <a:latin typeface="Garamond" pitchFamily="18" charset="0"/>
              </a:rPr>
              <a:t>Word: </a:t>
            </a:r>
          </a:p>
          <a:p>
            <a:pPr algn="l"/>
            <a:r>
              <a:rPr lang="en-US" sz="1800" dirty="0">
                <a:solidFill>
                  <a:schemeClr val="tx1"/>
                </a:solidFill>
                <a:latin typeface="Garamond" pitchFamily="18" charset="0"/>
              </a:rPr>
              <a:t>state, legislature, 87, percent, democrat</a:t>
            </a: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a:latin typeface="Garamond" panose="02020404030301010803" pitchFamily="18" charset="0"/>
              </a:rPr>
              <a:t>Word: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types</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22</a:t>
            </a:fld>
            <a:endParaRPr lang="en-US"/>
          </a:p>
        </p:txBody>
      </p:sp>
    </p:spTree>
    <p:extLst>
      <p:ext uri="{BB962C8B-B14F-4D97-AF65-F5344CB8AC3E}">
        <p14:creationId xmlns:p14="http://schemas.microsoft.com/office/powerpoint/2010/main" val="93367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Feature Importance</a:t>
            </a:r>
          </a:p>
        </p:txBody>
      </p:sp>
      <p:sp>
        <p:nvSpPr>
          <p:cNvPr id="4" name="Rectangle 3"/>
          <p:cNvSpPr/>
          <p:nvPr/>
        </p:nvSpPr>
        <p:spPr>
          <a:xfrm>
            <a:off x="440573" y="805819"/>
            <a:ext cx="8084301" cy="1200329"/>
          </a:xfrm>
          <a:prstGeom prst="rect">
            <a:avLst/>
          </a:prstGeom>
        </p:spPr>
        <p:txBody>
          <a:bodyPr wrap="square">
            <a:spAutoFit/>
          </a:bodyPr>
          <a:lstStyle/>
          <a:p>
            <a:pPr marL="342900" indent="-342900" fontAlgn="base">
              <a:buFont typeface="Courier New" panose="02070309020205020404" pitchFamily="49" charset="0"/>
              <a:buChar char="o"/>
            </a:pPr>
            <a:r>
              <a:rPr lang="en-US" sz="2400" dirty="0">
                <a:latin typeface="Garamond" panose="02020404030301010803" pitchFamily="18" charset="0"/>
              </a:rPr>
              <a:t>6615 features in total</a:t>
            </a:r>
          </a:p>
          <a:p>
            <a:pPr marL="342900" indent="-342900" fontAlgn="base">
              <a:buFont typeface="Courier New" panose="02070309020205020404" pitchFamily="49" charset="0"/>
              <a:buChar char="o"/>
            </a:pPr>
            <a:r>
              <a:rPr lang="en-US" sz="2400" dirty="0">
                <a:latin typeface="Garamond" panose="02020404030301010803" pitchFamily="18" charset="0"/>
              </a:rPr>
              <a:t>Used a Random Forest Classifier to calculate the  importance of each feature.</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23</a:t>
            </a:fld>
            <a:endParaRPr lang="en-US"/>
          </a:p>
        </p:txBody>
      </p:sp>
      <p:graphicFrame>
        <p:nvGraphicFramePr>
          <p:cNvPr id="6" name="Table 5"/>
          <p:cNvGraphicFramePr>
            <a:graphicFrameLocks noGrp="1"/>
          </p:cNvGraphicFramePr>
          <p:nvPr>
            <p:extLst/>
          </p:nvPr>
        </p:nvGraphicFramePr>
        <p:xfrm>
          <a:off x="5120640" y="1753186"/>
          <a:ext cx="3937633" cy="3122350"/>
        </p:xfrm>
        <a:graphic>
          <a:graphicData uri="http://schemas.openxmlformats.org/drawingml/2006/table">
            <a:tbl>
              <a:tblPr/>
              <a:tblGrid>
                <a:gridCol w="1105231">
                  <a:extLst>
                    <a:ext uri="{9D8B030D-6E8A-4147-A177-3AD203B41FA5}">
                      <a16:colId xmlns:a16="http://schemas.microsoft.com/office/drawing/2014/main" val="20000"/>
                    </a:ext>
                  </a:extLst>
                </a:gridCol>
                <a:gridCol w="2832402">
                  <a:extLst>
                    <a:ext uri="{9D8B030D-6E8A-4147-A177-3AD203B41FA5}">
                      <a16:colId xmlns:a16="http://schemas.microsoft.com/office/drawing/2014/main" val="20001"/>
                    </a:ext>
                  </a:extLst>
                </a:gridCol>
              </a:tblGrid>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 people;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Entity</a:t>
                      </a:r>
                      <a:r>
                        <a:rPr lang="en-US" sz="1800" b="0" i="0" u="none" strike="noStrike" baseline="0" dirty="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9843">
                <a:tc>
                  <a:txBody>
                    <a:bodyPr/>
                    <a:lstStyle/>
                    <a:p>
                      <a:pPr rtl="0" fontAlgn="t">
                        <a:spcBef>
                          <a:spcPts val="0"/>
                        </a:spcBef>
                        <a:spcAft>
                          <a:spcPts val="0"/>
                        </a:spcAft>
                      </a:pPr>
                      <a:r>
                        <a:rPr lang="en-US" sz="1800" dirty="0">
                          <a:effectLst/>
                          <a:latin typeface="Garamond" panose="02020404030301010803" pitchFamily="18" charset="0"/>
                        </a:rPr>
                        <a:t>Sentiment</a:t>
                      </a: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Tree>
    <p:extLst>
      <p:ext uri="{BB962C8B-B14F-4D97-AF65-F5344CB8AC3E}">
        <p14:creationId xmlns:p14="http://schemas.microsoft.com/office/powerpoint/2010/main" val="535017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a:t>Our Own </a:t>
            </a:r>
            <a:r>
              <a:rPr lang="en-US" sz="4000" dirty="0" err="1"/>
              <a:t>CrowdFlower</a:t>
            </a:r>
            <a:endParaRPr lang="en-US" sz="4000" dirty="0"/>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24</a:t>
            </a:fld>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8497" y="670404"/>
            <a:ext cx="8245503" cy="4456526"/>
          </a:xfrm>
          <a:prstGeom prst="rect">
            <a:avLst/>
          </a:prstGeom>
        </p:spPr>
      </p:pic>
    </p:spTree>
    <p:extLst>
      <p:ext uri="{BB962C8B-B14F-4D97-AF65-F5344CB8AC3E}">
        <p14:creationId xmlns:p14="http://schemas.microsoft.com/office/powerpoint/2010/main" val="1994280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Coder Quality</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25</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Tree>
    <p:extLst>
      <p:ext uri="{BB962C8B-B14F-4D97-AF65-F5344CB8AC3E}">
        <p14:creationId xmlns:p14="http://schemas.microsoft.com/office/powerpoint/2010/main" val="2101673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a:t>Ground Truth Collection</a:t>
            </a:r>
          </a:p>
        </p:txBody>
      </p:sp>
      <p:sp>
        <p:nvSpPr>
          <p:cNvPr id="3" name="Text Placeholder 2"/>
          <p:cNvSpPr>
            <a:spLocks noGrp="1"/>
          </p:cNvSpPr>
          <p:nvPr>
            <p:ph type="body" sz="quarter" idx="10"/>
          </p:nvPr>
        </p:nvSpPr>
        <p:spPr>
          <a:xfrm>
            <a:off x="4591293" y="914983"/>
            <a:ext cx="4390782" cy="1846659"/>
          </a:xfrm>
          <a:ln>
            <a:noFill/>
          </a:ln>
        </p:spPr>
        <p:txBody>
          <a:bodyPr/>
          <a:lstStyle/>
          <a:p>
            <a:pPr fontAlgn="base"/>
            <a:r>
              <a:rPr lang="en-US" sz="2000" dirty="0">
                <a:solidFill>
                  <a:schemeClr val="tx1"/>
                </a:solidFill>
              </a:rPr>
              <a:t>20788 sentences </a:t>
            </a:r>
          </a:p>
          <a:p>
            <a:pPr fontAlgn="base"/>
            <a:r>
              <a:rPr lang="en-US" sz="2000" dirty="0">
                <a:solidFill>
                  <a:schemeClr val="tx1"/>
                </a:solidFill>
              </a:rPr>
              <a:t>20 months, 374 coders, ~$4,000 paid</a:t>
            </a:r>
          </a:p>
          <a:p>
            <a:pPr fontAlgn="base"/>
            <a:r>
              <a:rPr lang="en-US" sz="2000" dirty="0">
                <a:solidFill>
                  <a:schemeClr val="tx1"/>
                </a:solidFill>
              </a:rPr>
              <a:t>30 training sentences</a:t>
            </a:r>
          </a:p>
          <a:p>
            <a:pPr fontAlgn="base"/>
            <a:r>
              <a:rPr lang="en-US" sz="2000" dirty="0">
                <a:solidFill>
                  <a:schemeClr val="tx1"/>
                </a:solidFill>
              </a:rPr>
              <a:t>1032 screening sentences (731 NFS, 63 UFS, 238 CFS) to detect spammers &amp; low-quality coders</a:t>
            </a:r>
          </a:p>
        </p:txBody>
      </p:sp>
      <p:graphicFrame>
        <p:nvGraphicFramePr>
          <p:cNvPr id="4" name="Table 3"/>
          <p:cNvGraphicFramePr>
            <a:graphicFrameLocks noGrp="1"/>
          </p:cNvGraphicFramePr>
          <p:nvPr>
            <p:extLst>
              <p:ext uri="{D42A27DB-BD31-4B8C-83A1-F6EECF244321}">
                <p14:modId xmlns:p14="http://schemas.microsoft.com/office/powerpoint/2010/main" val="107125899"/>
              </p:ext>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extLst>
                    <a:ext uri="{9D8B030D-6E8A-4147-A177-3AD203B41FA5}">
                      <a16:colId xmlns:a16="http://schemas.microsoft.com/office/drawing/2014/main" val="20000"/>
                    </a:ext>
                  </a:extLst>
                </a:gridCol>
                <a:gridCol w="866692">
                  <a:extLst>
                    <a:ext uri="{9D8B030D-6E8A-4147-A177-3AD203B41FA5}">
                      <a16:colId xmlns:a16="http://schemas.microsoft.com/office/drawing/2014/main" val="20001"/>
                    </a:ext>
                  </a:extLst>
                </a:gridCol>
                <a:gridCol w="1430222">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Garamond" panose="02020404030301010803" pitchFamily="18"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Garamond" panose="02020404030301010803" pitchFamily="18"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Garamond" panose="02020404030301010803" pitchFamily="18"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Garamond" panose="02020404030301010803" pitchFamily="18"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26</a:t>
            </a:fld>
            <a:endParaRPr lang="en-US"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a:solidFill>
                  <a:schemeClr val="tx1"/>
                </a:solidFill>
              </a:rPr>
              <a:t>86 top-quality coders</a:t>
            </a:r>
          </a:p>
          <a:p>
            <a:pPr marL="0" indent="0" fontAlgn="base">
              <a:buNone/>
            </a:pPr>
            <a:r>
              <a:rPr lang="en-US" sz="2400" dirty="0">
                <a:solidFill>
                  <a:schemeClr val="tx1"/>
                </a:solidFill>
              </a:rPr>
              <a:t>52333 labels</a:t>
            </a:r>
          </a:p>
        </p:txBody>
      </p:sp>
      <p:sp>
        <p:nvSpPr>
          <p:cNvPr id="10" name="Text Placeholder 2"/>
          <p:cNvSpPr txBox="1">
            <a:spLocks/>
          </p:cNvSpPr>
          <p:nvPr/>
        </p:nvSpPr>
        <p:spPr>
          <a:xfrm>
            <a:off x="2228118" y="783215"/>
            <a:ext cx="2228135"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a:solidFill>
                  <a:schemeClr val="tx1"/>
                </a:solidFill>
              </a:rPr>
              <a:t>20788 sentences</a:t>
            </a:r>
          </a:p>
          <a:p>
            <a:pPr marL="0" indent="0" fontAlgn="base">
              <a:buNone/>
            </a:pPr>
            <a:r>
              <a:rPr lang="en-US" sz="2400" dirty="0">
                <a:solidFill>
                  <a:schemeClr val="tx1"/>
                </a:solidFill>
              </a:rPr>
              <a:t>374 coders</a:t>
            </a:r>
          </a:p>
          <a:p>
            <a:pPr marL="0" indent="0" fontAlgn="base">
              <a:buNone/>
            </a:pPr>
            <a:r>
              <a:rPr lang="en-US" sz="2400" dirty="0">
                <a:solidFill>
                  <a:schemeClr val="tx1"/>
                </a:solidFill>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a:solidFill>
                  <a:schemeClr val="tx1"/>
                </a:solidFill>
              </a:rPr>
              <a:t>Majority voting</a:t>
            </a:r>
          </a:p>
          <a:p>
            <a:pPr marL="0" indent="0" fontAlgn="base">
              <a:buNone/>
            </a:pPr>
            <a:r>
              <a:rPr lang="en-US" sz="2400" dirty="0">
                <a:solidFill>
                  <a:schemeClr val="tx1"/>
                </a:solidFill>
              </a:rPr>
              <a:t>20617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r>
              <a:rPr lang="en-US" sz="1200" dirty="0">
                <a:latin typeface="Garamond" panose="02020404030301010803" pitchFamily="18" charset="0"/>
              </a:rPr>
              <a:t>http://www.engineersdaily.com/2014/03/basics-of-soil-compaction.html</a:t>
            </a:r>
          </a:p>
        </p:txBody>
      </p:sp>
    </p:spTree>
    <p:extLst>
      <p:ext uri="{BB962C8B-B14F-4D97-AF65-F5344CB8AC3E}">
        <p14:creationId xmlns:p14="http://schemas.microsoft.com/office/powerpoint/2010/main" val="1009017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43198"/>
          </a:xfrm>
        </p:spPr>
        <p:txBody>
          <a:bodyPr/>
          <a:lstStyle/>
          <a:p>
            <a:r>
              <a:rPr lang="en-US" sz="3200" dirty="0"/>
              <a:t>Case Study: 2016 U.S. Presidential Election Debates</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27</a:t>
            </a:fld>
            <a:endParaRPr lang="en-US"/>
          </a:p>
        </p:txBody>
      </p:sp>
      <p:pic>
        <p:nvPicPr>
          <p:cNvPr id="4" name="Picture 3"/>
          <p:cNvPicPr>
            <a:picLocks noChangeAspect="1"/>
          </p:cNvPicPr>
          <p:nvPr/>
        </p:nvPicPr>
        <p:blipFill>
          <a:blip r:embed="rId2"/>
          <a:stretch>
            <a:fillRect/>
          </a:stretch>
        </p:blipFill>
        <p:spPr>
          <a:xfrm>
            <a:off x="1066800" y="672259"/>
            <a:ext cx="6588760" cy="1533420"/>
          </a:xfrm>
          <a:prstGeom prst="rect">
            <a:avLst/>
          </a:prstGeom>
        </p:spPr>
      </p:pic>
      <p:pic>
        <p:nvPicPr>
          <p:cNvPr id="6" name="Picture 5"/>
          <p:cNvPicPr>
            <a:picLocks noChangeAspect="1"/>
          </p:cNvPicPr>
          <p:nvPr/>
        </p:nvPicPr>
        <p:blipFill>
          <a:blip r:embed="rId3"/>
          <a:stretch>
            <a:fillRect/>
          </a:stretch>
        </p:blipFill>
        <p:spPr>
          <a:xfrm>
            <a:off x="1021550" y="2452317"/>
            <a:ext cx="6679260" cy="2606070"/>
          </a:xfrm>
          <a:prstGeom prst="rect">
            <a:avLst/>
          </a:prstGeom>
        </p:spPr>
      </p:pic>
    </p:spTree>
    <p:extLst>
      <p:ext uri="{BB962C8B-B14F-4D97-AF65-F5344CB8AC3E}">
        <p14:creationId xmlns:p14="http://schemas.microsoft.com/office/powerpoint/2010/main" val="875891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a:solidFill>
                  <a:srgbClr val="FF0000"/>
                </a:solidFill>
                <a:latin typeface="Garamond" panose="02020404030301010803" pitchFamily="18" charset="0"/>
              </a:rPr>
              <a:t>System     </a:t>
            </a:r>
            <a:r>
              <a:rPr lang="en-US" sz="4000" dirty="0">
                <a:solidFill>
                  <a:schemeClr val="tx1"/>
                </a:solidFill>
                <a:latin typeface="Garamond" panose="02020404030301010803" pitchFamily="18" charset="0"/>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a:solidFill>
                  <a:srgbClr val="FF0000"/>
                </a:solidFill>
                <a:latin typeface="Garamond" panose="02020404030301010803" pitchFamily="18" charset="0"/>
              </a:rPr>
              <a:t>System     </a:t>
            </a:r>
            <a:r>
              <a:rPr lang="en-US" sz="4000" dirty="0">
                <a:solidFill>
                  <a:schemeClr val="tx1"/>
                </a:solidFill>
                <a:latin typeface="Garamond" panose="02020404030301010803" pitchFamily="18" charset="0"/>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Other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9436" y="1145894"/>
            <a:ext cx="8363938" cy="3416320"/>
          </a:xfrm>
          <a:prstGeom prst="rect">
            <a:avLst/>
          </a:prstGeom>
        </p:spPr>
        <p:txBody>
          <a:bodyPr wrap="square">
            <a:spAutoFit/>
          </a:bodyPr>
          <a:lstStyle/>
          <a:p>
            <a:pPr marL="285750" indent="-285750">
              <a:buFont typeface="Courier New" charset="0"/>
              <a:buChar char="o"/>
            </a:pPr>
            <a:r>
              <a:rPr lang="en-US" sz="1800" dirty="0">
                <a:solidFill>
                  <a:srgbClr val="0070C0"/>
                </a:solidFill>
                <a:latin typeface="Garamond" charset="0"/>
                <a:ea typeface="Garamond" charset="0"/>
                <a:cs typeface="Garamond" charset="0"/>
              </a:rPr>
              <a:t>Demonstration Videos  </a:t>
            </a:r>
            <a:r>
              <a:rPr lang="en-US" sz="1800" dirty="0">
                <a:solidFill>
                  <a:srgbClr val="0000FF"/>
                </a:solidFill>
                <a:latin typeface="Garamond" charset="0"/>
                <a:ea typeface="Garamond" charset="0"/>
                <a:cs typeface="Garamond" charset="0"/>
                <a:hlinkClick r:id="rId5"/>
              </a:rPr>
              <a:t>https://vimeo.com/channels/1024406</a:t>
            </a:r>
            <a:r>
              <a:rPr lang="en-US" sz="1800" dirty="0">
                <a:solidFill>
                  <a:srgbClr val="0000FF"/>
                </a:solidFill>
                <a:latin typeface="Garamond" charset="0"/>
                <a:ea typeface="Garamond" charset="0"/>
                <a:cs typeface="Garamond" charset="0"/>
              </a:rPr>
              <a:t> </a:t>
            </a:r>
            <a:endParaRPr lang="en-US" sz="1800" dirty="0">
              <a:solidFill>
                <a:srgbClr val="0000FF"/>
              </a:solidFill>
              <a:latin typeface="Garamond" charset="0"/>
              <a:ea typeface="Garamond" charset="0"/>
              <a:cs typeface="Garamond" charset="0"/>
              <a:hlinkClick r:id="rId6"/>
            </a:endParaRPr>
          </a:p>
          <a:p>
            <a:pPr marL="285750" indent="-285750">
              <a:buFont typeface="Courier New" charset="0"/>
              <a:buChar char="o"/>
            </a:pPr>
            <a:endParaRPr lang="en-US" sz="1800" dirty="0">
              <a:solidFill>
                <a:srgbClr val="0000FF"/>
              </a:solidFill>
              <a:latin typeface="Garamond" charset="0"/>
              <a:ea typeface="Garamond" charset="0"/>
              <a:cs typeface="Garamond" charset="0"/>
              <a:hlinkClick r:id="rId6"/>
            </a:endParaRPr>
          </a:p>
          <a:p>
            <a:pPr marL="285750" indent="-285750">
              <a:buFont typeface="Courier New" charset="0"/>
              <a:buChar char="o"/>
            </a:pPr>
            <a:r>
              <a:rPr lang="en-US" sz="1800" dirty="0">
                <a:solidFill>
                  <a:srgbClr val="0000FF"/>
                </a:solidFill>
                <a:latin typeface="Garamond" charset="0"/>
                <a:ea typeface="Garamond" charset="0"/>
                <a:cs typeface="Garamond" charset="0"/>
                <a:hlinkClick r:id="rId6"/>
              </a:rPr>
              <a:t>ClaimBuster</a:t>
            </a:r>
            <a:r>
              <a:rPr lang="en-US" sz="1800" dirty="0">
                <a:solidFill>
                  <a:srgbClr val="000000"/>
                </a:solidFill>
                <a:latin typeface="Garamond" charset="0"/>
                <a:ea typeface="Garamond" charset="0"/>
                <a:cs typeface="Garamond" charset="0"/>
              </a:rPr>
              <a:t> (</a:t>
            </a:r>
            <a:r>
              <a:rPr lang="en-US" altLang="zh-CN" sz="1800" dirty="0">
                <a:solidFill>
                  <a:srgbClr val="000000"/>
                </a:solidFill>
                <a:latin typeface="Garamond" charset="0"/>
                <a:ea typeface="Garamond" charset="0"/>
                <a:cs typeface="Garamond" charset="0"/>
              </a:rPr>
              <a:t>idir.uta.edu/claimbuster)  </a:t>
            </a:r>
            <a:r>
              <a:rPr lang="en-US" sz="1800" dirty="0">
                <a:solidFill>
                  <a:srgbClr val="000000"/>
                </a:solidFill>
                <a:latin typeface="Garamond" charset="0"/>
                <a:ea typeface="Garamond" charset="0"/>
                <a:cs typeface="Garamond" charset="0"/>
              </a:rPr>
              <a:t>Automated, Live Fact-Checking</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7"/>
              </a:rPr>
              <a:t>CrewScout</a:t>
            </a:r>
            <a:r>
              <a:rPr lang="en-US" sz="1800" dirty="0">
                <a:solidFill>
                  <a:srgbClr val="000000"/>
                </a:solidFill>
                <a:latin typeface="Garamond" charset="0"/>
                <a:ea typeface="Garamond" charset="0"/>
                <a:cs typeface="Garamond" charset="0"/>
              </a:rPr>
              <a:t> (idir.uta.edu/crewscout)  Expert Team Finding by Skyline Groups</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8"/>
              </a:rPr>
              <a:t>ERQ: Entity-Relationship Query</a:t>
            </a:r>
            <a:r>
              <a:rPr lang="en-US" sz="1800" dirty="0">
                <a:solidFill>
                  <a:srgbClr val="000000"/>
                </a:solidFill>
                <a:latin typeface="Garamond" charset="0"/>
                <a:ea typeface="Garamond" charset="0"/>
                <a:cs typeface="Garamond" charset="0"/>
              </a:rPr>
              <a:t> (idir.uta.edu/erq) Structured Entity-Centric Query on Wikipedia</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9"/>
              </a:rPr>
              <a:t>Facetedpedia</a:t>
            </a:r>
            <a:r>
              <a:rPr lang="en-US" sz="1800" dirty="0">
                <a:solidFill>
                  <a:srgbClr val="000000"/>
                </a:solidFill>
                <a:latin typeface="Garamond" charset="0"/>
                <a:ea typeface="Garamond" charset="0"/>
                <a:cs typeface="Garamond" charset="0"/>
              </a:rPr>
              <a:t>  (idir.uta.edu/facetedpedia) Faceted search interface for Wikipedia</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10"/>
              </a:rPr>
              <a:t>FactWatcher</a:t>
            </a:r>
            <a:r>
              <a:rPr lang="en-US" sz="1800" dirty="0">
                <a:solidFill>
                  <a:srgbClr val="000000"/>
                </a:solidFill>
                <a:latin typeface="Garamond" charset="0"/>
                <a:ea typeface="Garamond" charset="0"/>
                <a:cs typeface="Garamond" charset="0"/>
              </a:rPr>
              <a:t>   (idir.uta.edu/factwatcher)  Automated Monitoring of Facts from Real-World Events</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11"/>
              </a:rPr>
              <a:t>GQBE</a:t>
            </a:r>
            <a:r>
              <a:rPr lang="en-US" sz="1800" dirty="0">
                <a:solidFill>
                  <a:srgbClr val="000000"/>
                </a:solidFill>
                <a:latin typeface="Garamond" charset="0"/>
                <a:ea typeface="Garamond" charset="0"/>
                <a:cs typeface="Garamond" charset="0"/>
              </a:rPr>
              <a:t> (idir.uta.edu/gqbe)  Graph Query by Example</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12"/>
              </a:rPr>
              <a:t>Orion</a:t>
            </a:r>
            <a:r>
              <a:rPr lang="en-US" sz="1800" dirty="0">
                <a:solidFill>
                  <a:srgbClr val="0000FF"/>
                </a:solidFill>
                <a:latin typeface="Garamond" charset="0"/>
                <a:ea typeface="Garamond" charset="0"/>
                <a:cs typeface="Garamond" charset="0"/>
              </a:rPr>
              <a:t> (</a:t>
            </a:r>
            <a:r>
              <a:rPr lang="en-US" sz="1800" dirty="0">
                <a:solidFill>
                  <a:srgbClr val="000000"/>
                </a:solidFill>
                <a:latin typeface="Garamond" charset="0"/>
                <a:ea typeface="Garamond" charset="0"/>
                <a:cs typeface="Garamond" charset="0"/>
              </a:rPr>
              <a:t>idir.uta.edu/orion)  Auto-suggestion for Interactive Graph Query Formulation</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13"/>
              </a:rPr>
              <a:t>TableView</a:t>
            </a:r>
            <a:r>
              <a:rPr lang="en-US" sz="1800" dirty="0">
                <a:solidFill>
                  <a:srgbClr val="000000"/>
                </a:solidFill>
                <a:latin typeface="Garamond" charset="0"/>
                <a:ea typeface="Garamond" charset="0"/>
                <a:cs typeface="Garamond" charset="0"/>
              </a:rPr>
              <a:t>  Generating Preview Tables for Knowledge Graphs</a:t>
            </a:r>
          </a:p>
        </p:txBody>
      </p:sp>
      <p:sp>
        <p:nvSpPr>
          <p:cNvPr id="10" name="Slide Number Placeholder 3"/>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28</a:t>
            </a:fld>
            <a:endParaRPr lang="en-US"/>
          </a:p>
        </p:txBody>
      </p:sp>
    </p:spTree>
    <p:extLst>
      <p:ext uri="{BB962C8B-B14F-4D97-AF65-F5344CB8AC3E}">
        <p14:creationId xmlns:p14="http://schemas.microsoft.com/office/powerpoint/2010/main" val="176775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89353" y="2172711"/>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5400000">
            <a:off x="7157297" y="363833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5725941" y="1648475"/>
            <a:ext cx="3132309"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a:solidFill>
                  <a:schemeClr val="accent5">
                    <a:lumMod val="75000"/>
                  </a:schemeClr>
                </a:solidFill>
                <a:latin typeface="Garamond" panose="02020404030301010803" pitchFamily="18" charset="0"/>
                <a:cs typeface="Times New Roman" pitchFamily="18" charset="0"/>
              </a:rPr>
              <a:t>New tuple appended to database</a:t>
            </a:r>
          </a:p>
        </p:txBody>
      </p:sp>
      <p:sp>
        <p:nvSpPr>
          <p:cNvPr id="7" name="Title 1"/>
          <p:cNvSpPr txBox="1">
            <a:spLocks/>
          </p:cNvSpPr>
          <p:nvPr/>
        </p:nvSpPr>
        <p:spPr>
          <a:xfrm>
            <a:off x="6908187" y="4120490"/>
            <a:ext cx="133501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a:solidFill>
                  <a:schemeClr val="accent5">
                    <a:lumMod val="75000"/>
                  </a:schemeClr>
                </a:solidFill>
                <a:latin typeface="Garamond" panose="02020404030301010803" pitchFamily="18" charset="0"/>
                <a:cs typeface="Times New Roman" pitchFamily="18" charset="0"/>
              </a:rPr>
              <a:t>Find facts</a:t>
            </a:r>
          </a:p>
        </p:txBody>
      </p:sp>
      <p:sp>
        <p:nvSpPr>
          <p:cNvPr id="9" name="Rectangle 8"/>
          <p:cNvSpPr/>
          <p:nvPr/>
        </p:nvSpPr>
        <p:spPr bwMode="auto">
          <a:xfrm>
            <a:off x="369849" y="3694105"/>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chemeClr val="accent6"/>
                </a:solidFill>
                <a:latin typeface="Garamond" panose="02020404030301010803" pitchFamily="18" charset="0"/>
                <a:cs typeface="Times New Roman" pitchFamily="18" charset="0"/>
              </a:rPr>
              <a:t>February. </a:t>
            </a:r>
          </a:p>
        </p:txBody>
      </p:sp>
      <p:sp>
        <p:nvSpPr>
          <p:cNvPr id="10" name="Right Arrow 9"/>
          <p:cNvSpPr/>
          <p:nvPr/>
        </p:nvSpPr>
        <p:spPr bwMode="auto">
          <a:xfrm flipH="1">
            <a:off x="5862761" y="4091426"/>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1584973" y="4569821"/>
            <a:ext cx="221462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a:solidFill>
                  <a:schemeClr val="accent5">
                    <a:lumMod val="75000"/>
                  </a:schemeClr>
                </a:solidFill>
                <a:latin typeface="Garamond" panose="02020404030301010803" pitchFamily="18" charset="0"/>
                <a:cs typeface="Times New Roman" pitchFamily="18" charset="0"/>
              </a:rPr>
              <a:t>Generate factual claim</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3513" y="204617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163513" y="321775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43904" y="1742376"/>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err="1"/>
              <a:t>FactWatcher</a:t>
            </a:r>
            <a:r>
              <a:rPr lang="en-US" dirty="0"/>
              <a:t>: Story-finding</a:t>
            </a:r>
          </a:p>
        </p:txBody>
      </p:sp>
      <p:sp>
        <p:nvSpPr>
          <p:cNvPr id="17" name="Rectangle 16"/>
          <p:cNvSpPr/>
          <p:nvPr/>
        </p:nvSpPr>
        <p:spPr>
          <a:xfrm>
            <a:off x="302729" y="804277"/>
            <a:ext cx="8872475" cy="830997"/>
          </a:xfrm>
          <a:prstGeom prst="rect">
            <a:avLst/>
          </a:prstGeom>
        </p:spPr>
        <p:txBody>
          <a:bodyPr wrap="square">
            <a:spAutoFit/>
          </a:bodyPr>
          <a:lstStyle/>
          <a:p>
            <a:r>
              <a:rPr lang="en-US" sz="2400" dirty="0">
                <a:solidFill>
                  <a:srgbClr val="EE8200"/>
                </a:solidFill>
                <a:latin typeface="Garamond" panose="02020404030301010803" pitchFamily="18" charset="0"/>
              </a:rPr>
              <a:t>Finding and monitoring number-based facts pertinent to real-world events. The facts are leads to news stories.</a:t>
            </a:r>
          </a:p>
        </p:txBody>
      </p:sp>
      <p:sp>
        <p:nvSpPr>
          <p:cNvPr id="18" name="Rectangle 17"/>
          <p:cNvSpPr/>
          <p:nvPr/>
        </p:nvSpPr>
        <p:spPr>
          <a:xfrm>
            <a:off x="302729" y="2618573"/>
            <a:ext cx="4560896" cy="707886"/>
          </a:xfrm>
          <a:prstGeom prst="rect">
            <a:avLst/>
          </a:prstGeom>
        </p:spPr>
        <p:txBody>
          <a:bodyPr wrap="square">
            <a:spAutoFit/>
          </a:bodyPr>
          <a:lstStyle/>
          <a:p>
            <a:r>
              <a:rPr lang="en-US" sz="2000" dirty="0">
                <a:solidFill>
                  <a:schemeClr val="accent5">
                    <a:lumMod val="75000"/>
                  </a:schemeClr>
                </a:solidFill>
                <a:latin typeface="Garamond" panose="02020404030301010803" pitchFamily="18" charset="0"/>
                <a:cs typeface="Times New Roman" pitchFamily="18" charset="0"/>
              </a:rPr>
              <a:t>Real-world event </a:t>
            </a:r>
            <a:r>
              <a:rPr lang="en-US" sz="2000" dirty="0">
                <a:latin typeface="Garamond" panose="02020404030301010803" pitchFamily="18" charset="0"/>
              </a:rPr>
              <a:t>(sports, transportation, crime, weather, finance, social media)</a:t>
            </a:r>
          </a:p>
        </p:txBody>
      </p:sp>
      <p:sp>
        <p:nvSpPr>
          <p:cNvPr id="16"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29</a:t>
            </a:fld>
            <a:endParaRPr lang="en-US" dirty="0"/>
          </a:p>
        </p:txBody>
      </p:sp>
    </p:spTree>
    <p:extLst>
      <p:ext uri="{BB962C8B-B14F-4D97-AF65-F5344CB8AC3E}">
        <p14:creationId xmlns:p14="http://schemas.microsoft.com/office/powerpoint/2010/main" val="1781697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5991" y="3254990"/>
            <a:ext cx="2518009" cy="1888509"/>
          </a:xfrm>
          <a:prstGeom prst="rect">
            <a:avLst/>
          </a:prstGeom>
        </p:spPr>
      </p:pic>
      <p:pic>
        <p:nvPicPr>
          <p:cNvPr id="5"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31869" y="53937"/>
            <a:ext cx="2925982" cy="24378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p:cNvSpPr txBox="1">
            <a:spLocks/>
          </p:cNvSpPr>
          <p:nvPr/>
        </p:nvSpPr>
        <p:spPr>
          <a:xfrm>
            <a:off x="160020" y="2658734"/>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3000" b="1" dirty="0">
                <a:solidFill>
                  <a:srgbClr val="EE8200"/>
                </a:solidFill>
              </a:rPr>
              <a:t>Toward the Holy Grail of Automated Fact-checking</a:t>
            </a:r>
          </a:p>
        </p:txBody>
      </p:sp>
      <p:sp>
        <p:nvSpPr>
          <p:cNvPr id="7" name="Text Placeholder 2"/>
          <p:cNvSpPr txBox="1">
            <a:spLocks/>
          </p:cNvSpPr>
          <p:nvPr/>
        </p:nvSpPr>
        <p:spPr>
          <a:xfrm>
            <a:off x="1250065" y="3635796"/>
            <a:ext cx="8329291" cy="1103144"/>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4000" dirty="0">
                <a:solidFill>
                  <a:schemeClr val="tx1"/>
                </a:solidFill>
                <a:latin typeface="Garamond" panose="02020404030301010803" pitchFamily="18" charset="0"/>
              </a:rPr>
              <a:t>idir.uta.edu/claimbuster</a:t>
            </a:r>
          </a:p>
        </p:txBody>
      </p:sp>
    </p:spTree>
    <p:extLst>
      <p:ext uri="{BB962C8B-B14F-4D97-AF65-F5344CB8AC3E}">
        <p14:creationId xmlns:p14="http://schemas.microsoft.com/office/powerpoint/2010/main" val="307743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1" y="63798"/>
            <a:ext cx="6016815" cy="4708227"/>
          </a:xfrm>
          <a:prstGeom prst="rect">
            <a:avLst/>
          </a:prstGeom>
        </p:spPr>
      </p:pic>
      <p:sp>
        <p:nvSpPr>
          <p:cNvPr id="4" name="Title 1"/>
          <p:cNvSpPr txBox="1">
            <a:spLocks/>
          </p:cNvSpPr>
          <p:nvPr/>
        </p:nvSpPr>
        <p:spPr>
          <a:xfrm>
            <a:off x="4265206" y="-2877"/>
            <a:ext cx="4878794" cy="1071062"/>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200" dirty="0" err="1">
                <a:solidFill>
                  <a:srgbClr val="F58026"/>
                </a:solidFill>
                <a:latin typeface="Garamond" panose="02020404030301010803" pitchFamily="18" charset="0"/>
              </a:rPr>
              <a:t>FactWatcher</a:t>
            </a:r>
            <a:r>
              <a:rPr lang="en-US" sz="3200" dirty="0">
                <a:solidFill>
                  <a:srgbClr val="F58026"/>
                </a:solidFill>
                <a:latin typeface="Garamond" panose="02020404030301010803" pitchFamily="18" charset="0"/>
              </a:rPr>
              <a:t>           </a:t>
            </a:r>
          </a:p>
          <a:p>
            <a:r>
              <a:rPr lang="en-US" sz="3200" b="1" dirty="0">
                <a:solidFill>
                  <a:srgbClr val="0064B1"/>
                </a:solidFill>
                <a:latin typeface="Garamond" panose="02020404030301010803" pitchFamily="18" charset="0"/>
              </a:rPr>
              <a:t>idir.uta.edu/</a:t>
            </a:r>
            <a:r>
              <a:rPr lang="en-US" sz="3200" b="1" dirty="0" err="1">
                <a:solidFill>
                  <a:srgbClr val="0064B1"/>
                </a:solidFill>
                <a:latin typeface="Garamond" panose="02020404030301010803" pitchFamily="18" charset="0"/>
              </a:rPr>
              <a:t>factwatcher</a:t>
            </a:r>
            <a:endParaRPr lang="en-US" sz="3200" b="1" dirty="0">
              <a:solidFill>
                <a:srgbClr val="0064B1"/>
              </a:solidFill>
              <a:latin typeface="Garamond" panose="02020404030301010803" pitchFamily="18"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26438" y="1725957"/>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6519358" y="2755532"/>
            <a:ext cx="2336858" cy="307777"/>
          </a:xfrm>
          <a:prstGeom prst="rect">
            <a:avLst/>
          </a:prstGeom>
          <a:noFill/>
        </p:spPr>
        <p:txBody>
          <a:bodyPr wrap="none" lIns="0" tIns="0" rIns="0" bIns="0" rtlCol="0">
            <a:spAutoFit/>
          </a:bodyPr>
          <a:lstStyle/>
          <a:p>
            <a:r>
              <a:rPr lang="en-US" sz="2000" dirty="0">
                <a:latin typeface="Garamond" panose="02020404030301010803" pitchFamily="18" charset="0"/>
              </a:rPr>
              <a:t>Excellent Demo Award</a:t>
            </a:r>
          </a:p>
        </p:txBody>
      </p:sp>
      <p:sp>
        <p:nvSpPr>
          <p:cNvPr id="14"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30</a:t>
            </a:fld>
            <a:endParaRPr lang="en-US" dirty="0"/>
          </a:p>
        </p:txBody>
      </p:sp>
    </p:spTree>
    <p:extLst>
      <p:ext uri="{BB962C8B-B14F-4D97-AF65-F5344CB8AC3E}">
        <p14:creationId xmlns:p14="http://schemas.microsoft.com/office/powerpoint/2010/main" val="1320095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21161"/>
            <a:ext cx="8229600" cy="727885"/>
          </a:xfrm>
          <a:prstGeom prst="rect">
            <a:avLst/>
          </a:prstGeom>
        </p:spPr>
        <p:txBody>
          <a:bodyPr anchor="ctr"/>
          <a:lstStyle/>
          <a:p>
            <a:pPr algn="ctr" fontAlgn="auto">
              <a:spcBef>
                <a:spcPct val="0"/>
              </a:spcBef>
              <a:spcAft>
                <a:spcPts val="0"/>
              </a:spcAft>
              <a:defRPr/>
            </a:pPr>
            <a:r>
              <a:rPr lang="en-US" sz="4400" dirty="0">
                <a:solidFill>
                  <a:schemeClr val="accent5">
                    <a:lumMod val="75000"/>
                  </a:schemeClr>
                </a:solidFill>
                <a:latin typeface="Garamond" panose="02020404030301010803" pitchFamily="18" charset="0"/>
                <a:ea typeface="+mj-ea"/>
                <a:cs typeface="+mj-cs"/>
              </a:rPr>
              <a:t>Orion</a:t>
            </a:r>
          </a:p>
        </p:txBody>
      </p:sp>
      <p:pic>
        <p:nvPicPr>
          <p:cNvPr id="3074" name="Picture 2" descr="C:\Users\new1\Desktop\NJ-dissertation\Slides\orion-qr.jpg"/>
          <p:cNvPicPr>
            <a:picLocks noChangeAspect="1" noChangeArrowheads="1"/>
          </p:cNvPicPr>
          <p:nvPr/>
        </p:nvPicPr>
        <p:blipFill>
          <a:blip r:embed="rId2"/>
          <a:srcRect/>
          <a:stretch>
            <a:fillRect/>
          </a:stretch>
        </p:blipFill>
        <p:spPr bwMode="auto">
          <a:xfrm>
            <a:off x="1062936" y="1848745"/>
            <a:ext cx="3143250" cy="3143250"/>
          </a:xfrm>
          <a:prstGeom prst="rect">
            <a:avLst/>
          </a:prstGeom>
          <a:noFill/>
        </p:spPr>
      </p:pic>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b="1" smtClean="0"/>
              <a:pPr/>
              <a:t>31</a:t>
            </a:fld>
            <a:endParaRPr lang="en-US" b="1" dirty="0"/>
          </a:p>
        </p:txBody>
      </p:sp>
      <p:sp>
        <p:nvSpPr>
          <p:cNvPr id="3" name="Rectangle 2"/>
          <p:cNvSpPr/>
          <p:nvPr/>
        </p:nvSpPr>
        <p:spPr>
          <a:xfrm>
            <a:off x="4658265" y="804731"/>
            <a:ext cx="4192438" cy="1077218"/>
          </a:xfrm>
          <a:prstGeom prst="rect">
            <a:avLst/>
          </a:prstGeom>
        </p:spPr>
        <p:txBody>
          <a:bodyPr wrap="square">
            <a:spAutoFit/>
          </a:bodyPr>
          <a:lstStyle/>
          <a:p>
            <a:pPr algn="ctr"/>
            <a:r>
              <a:rPr lang="en-US" sz="3200" dirty="0">
                <a:solidFill>
                  <a:srgbClr val="EE8200"/>
                </a:solidFill>
                <a:latin typeface="Garamond" panose="02020404030301010803" pitchFamily="18" charset="0"/>
              </a:rPr>
              <a:t>Introduction Video</a:t>
            </a:r>
          </a:p>
          <a:p>
            <a:pPr algn="ctr"/>
            <a:r>
              <a:rPr lang="en-US" sz="3200" dirty="0">
                <a:solidFill>
                  <a:srgbClr val="EE8200"/>
                </a:solidFill>
                <a:latin typeface="Garamond" panose="02020404030301010803" pitchFamily="18" charset="0"/>
                <a:hlinkClick r:id="rId3"/>
              </a:rPr>
              <a:t>http://bit.ly/1O0GnNo</a:t>
            </a:r>
            <a:r>
              <a:rPr lang="en-US" sz="3200" dirty="0">
                <a:solidFill>
                  <a:srgbClr val="EE8200"/>
                </a:solidFill>
                <a:latin typeface="Garamond" panose="02020404030301010803" pitchFamily="18" charset="0"/>
              </a:rPr>
              <a:t> </a:t>
            </a:r>
          </a:p>
        </p:txBody>
      </p:sp>
      <p:pic>
        <p:nvPicPr>
          <p:cNvPr id="4098" name="Picture 2" descr="C:\Users\chengkai\AppData\Local\Temp\Rar$DRa0.625\static_qr_code_without_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79366" y="1883700"/>
            <a:ext cx="3073339" cy="30733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7778" y="849046"/>
            <a:ext cx="4772026" cy="988588"/>
          </a:xfrm>
          <a:prstGeom prst="rect">
            <a:avLst/>
          </a:prstGeom>
        </p:spPr>
        <p:txBody>
          <a:bodyPr anchor="ctr"/>
          <a:lstStyle/>
          <a:p>
            <a:pPr algn="ctr" fontAlgn="auto">
              <a:spcBef>
                <a:spcPct val="0"/>
              </a:spcBef>
              <a:spcAft>
                <a:spcPts val="0"/>
              </a:spcAft>
              <a:defRPr/>
            </a:pPr>
            <a:r>
              <a:rPr lang="en-US" sz="3200" dirty="0">
                <a:solidFill>
                  <a:srgbClr val="EE8200"/>
                </a:solidFill>
                <a:latin typeface="Garamond" panose="02020404030301010803" pitchFamily="18" charset="0"/>
                <a:ea typeface="+mj-ea"/>
                <a:cs typeface="+mj-cs"/>
              </a:rPr>
              <a:t>Prototype</a:t>
            </a:r>
          </a:p>
          <a:p>
            <a:pPr algn="ctr" fontAlgn="auto">
              <a:spcBef>
                <a:spcPct val="0"/>
              </a:spcBef>
              <a:spcAft>
                <a:spcPts val="0"/>
              </a:spcAft>
              <a:defRPr/>
            </a:pPr>
            <a:r>
              <a:rPr lang="en-US" sz="3200" dirty="0">
                <a:solidFill>
                  <a:srgbClr val="EE8200"/>
                </a:solidFill>
                <a:latin typeface="Garamond" panose="02020404030301010803" pitchFamily="18" charset="0"/>
                <a:ea typeface="+mj-ea"/>
                <a:cs typeface="+mj-cs"/>
                <a:hlinkClick r:id="rId5"/>
              </a:rPr>
              <a:t>http://idir.uta.edu/orion</a:t>
            </a:r>
            <a:r>
              <a:rPr lang="en-US" sz="3200" dirty="0">
                <a:solidFill>
                  <a:srgbClr val="EE8200"/>
                </a:solidFill>
                <a:latin typeface="Garamond" panose="02020404030301010803" pitchFamily="18" charset="0"/>
                <a:ea typeface="+mj-ea"/>
                <a:cs typeface="+mj-cs"/>
              </a:rPr>
              <a:t> </a:t>
            </a:r>
          </a:p>
        </p:txBody>
      </p:sp>
    </p:spTree>
    <p:extLst>
      <p:ext uri="{BB962C8B-B14F-4D97-AF65-F5344CB8AC3E}">
        <p14:creationId xmlns:p14="http://schemas.microsoft.com/office/powerpoint/2010/main" val="134066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andish\Desktop\orion-screenshots\slides-orion.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42904" y="40407"/>
            <a:ext cx="6601094" cy="510309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503536"/>
          </a:xfrm>
        </p:spPr>
        <p:txBody>
          <a:bodyPr/>
          <a:lstStyle/>
          <a:p>
            <a:r>
              <a:rPr lang="en-US" sz="3600" dirty="0"/>
              <a:t>Orion GUI</a:t>
            </a:r>
          </a:p>
        </p:txBody>
      </p:sp>
      <p:sp>
        <p:nvSpPr>
          <p:cNvPr id="6" name="TextBox 5"/>
          <p:cNvSpPr txBox="1"/>
          <p:nvPr/>
        </p:nvSpPr>
        <p:spPr>
          <a:xfrm>
            <a:off x="272400" y="955733"/>
            <a:ext cx="2115226" cy="923330"/>
          </a:xfrm>
          <a:prstGeom prst="rect">
            <a:avLst/>
          </a:prstGeom>
          <a:noFill/>
        </p:spPr>
        <p:txBody>
          <a:bodyPr wrap="square" lIns="0" tIns="0" rIns="0" bIns="0" rtlCol="0">
            <a:spAutoFit/>
          </a:bodyPr>
          <a:lstStyle/>
          <a:p>
            <a:pPr algn="just"/>
            <a:r>
              <a:rPr lang="en-US" sz="2000" dirty="0">
                <a:latin typeface="Garamond" pitchFamily="18" charset="0"/>
              </a:rPr>
              <a:t>Dynamic list of all possible user actions at any given moment</a:t>
            </a:r>
            <a:endParaRPr lang="en-IN" sz="2000" dirty="0" err="1">
              <a:latin typeface="Garamond" pitchFamily="18" charset="0"/>
            </a:endParaRPr>
          </a:p>
        </p:txBody>
      </p:sp>
      <p:sp>
        <p:nvSpPr>
          <p:cNvPr id="9" name="TextBox 8"/>
          <p:cNvSpPr txBox="1"/>
          <p:nvPr/>
        </p:nvSpPr>
        <p:spPr>
          <a:xfrm>
            <a:off x="272400" y="3885479"/>
            <a:ext cx="2022226" cy="923330"/>
          </a:xfrm>
          <a:prstGeom prst="rect">
            <a:avLst/>
          </a:prstGeom>
          <a:noFill/>
        </p:spPr>
        <p:txBody>
          <a:bodyPr wrap="square" lIns="0" tIns="0" rIns="0" bIns="0" rtlCol="0">
            <a:spAutoFit/>
          </a:bodyPr>
          <a:lstStyle/>
          <a:p>
            <a:pPr algn="just"/>
            <a:r>
              <a:rPr lang="en-US" sz="2000" dirty="0">
                <a:latin typeface="Garamond" pitchFamily="18" charset="0"/>
              </a:rPr>
              <a:t>Control panel for various settings and tips</a:t>
            </a:r>
            <a:endParaRPr lang="en-IN" sz="2000" dirty="0" err="1">
              <a:latin typeface="Garamond" pitchFamily="18" charset="0"/>
            </a:endParaRPr>
          </a:p>
        </p:txBody>
      </p:sp>
      <p:sp>
        <p:nvSpPr>
          <p:cNvPr id="10"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b="1" smtClean="0"/>
              <a:pPr/>
              <a:t>32</a:t>
            </a:fld>
            <a:endParaRPr lang="en-US" b="1" dirty="0"/>
          </a:p>
        </p:txBody>
      </p:sp>
    </p:spTree>
    <p:extLst>
      <p:ext uri="{BB962C8B-B14F-4D97-AF65-F5344CB8AC3E}">
        <p14:creationId xmlns:p14="http://schemas.microsoft.com/office/powerpoint/2010/main" val="177444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nandish\Desktop\orion-screenshots\slides-passiv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16418" y="467055"/>
            <a:ext cx="4289559" cy="45310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503536"/>
          </a:xfrm>
        </p:spPr>
        <p:txBody>
          <a:bodyPr/>
          <a:lstStyle/>
          <a:p>
            <a:r>
              <a:rPr lang="en-US" sz="3600" dirty="0"/>
              <a:t>Active Mode</a:t>
            </a:r>
          </a:p>
        </p:txBody>
      </p:sp>
      <p:sp>
        <p:nvSpPr>
          <p:cNvPr id="10" name="TextBox 9"/>
          <p:cNvSpPr txBox="1"/>
          <p:nvPr/>
        </p:nvSpPr>
        <p:spPr>
          <a:xfrm>
            <a:off x="188524" y="1804182"/>
            <a:ext cx="4400729" cy="1538883"/>
          </a:xfrm>
          <a:prstGeom prst="rect">
            <a:avLst/>
          </a:prstGeom>
          <a:noFill/>
        </p:spPr>
        <p:txBody>
          <a:bodyPr wrap="square" lIns="0" tIns="0" rIns="0" bIns="0" rtlCol="0">
            <a:spAutoFit/>
          </a:bodyPr>
          <a:lstStyle/>
          <a:p>
            <a:pPr algn="just"/>
            <a:r>
              <a:rPr lang="en-US" sz="2000" dirty="0">
                <a:latin typeface="Garamond" pitchFamily="18" charset="0"/>
              </a:rPr>
              <a:t>Grey edges and nodes automatically suggested in </a:t>
            </a:r>
            <a:r>
              <a:rPr lang="en-US" sz="2000" b="1" dirty="0">
                <a:solidFill>
                  <a:srgbClr val="EE8200"/>
                </a:solidFill>
                <a:latin typeface="Garamond" pitchFamily="18" charset="0"/>
              </a:rPr>
              <a:t>active mode:</a:t>
            </a:r>
          </a:p>
          <a:p>
            <a:pPr algn="just"/>
            <a:endParaRPr lang="en-US" sz="2000" b="1" dirty="0">
              <a:solidFill>
                <a:srgbClr val="EE8200"/>
              </a:solidFill>
              <a:latin typeface="Garamond" pitchFamily="18" charset="0"/>
            </a:endParaRPr>
          </a:p>
          <a:p>
            <a:pPr marL="342900" indent="-342900" algn="just">
              <a:buFont typeface="Courier New" panose="02070309020205020404" pitchFamily="49" charset="0"/>
              <a:buChar char="o"/>
            </a:pPr>
            <a:r>
              <a:rPr lang="en-US" sz="2000" dirty="0">
                <a:latin typeface="Garamond" pitchFamily="18" charset="0"/>
              </a:rPr>
              <a:t>Accepted by user (blue): </a:t>
            </a:r>
            <a:r>
              <a:rPr lang="en-US" sz="2000" dirty="0">
                <a:solidFill>
                  <a:srgbClr val="EE8200"/>
                </a:solidFill>
                <a:latin typeface="Garamond" pitchFamily="18" charset="0"/>
              </a:rPr>
              <a:t>positive edges</a:t>
            </a:r>
          </a:p>
          <a:p>
            <a:pPr marL="342900" indent="-342900" algn="just">
              <a:buFont typeface="Courier New" panose="02070309020205020404" pitchFamily="49" charset="0"/>
              <a:buChar char="o"/>
            </a:pPr>
            <a:r>
              <a:rPr lang="en-US" sz="2000" dirty="0">
                <a:latin typeface="Garamond" pitchFamily="18" charset="0"/>
              </a:rPr>
              <a:t>Ignored by user: </a:t>
            </a:r>
            <a:r>
              <a:rPr lang="en-US" sz="2000" dirty="0">
                <a:solidFill>
                  <a:srgbClr val="EE8200"/>
                </a:solidFill>
                <a:latin typeface="Garamond" pitchFamily="18" charset="0"/>
              </a:rPr>
              <a:t>negative edges</a:t>
            </a:r>
            <a:endParaRPr lang="en-IN" sz="2000" dirty="0" err="1">
              <a:solidFill>
                <a:srgbClr val="EE8200"/>
              </a:solidFill>
              <a:latin typeface="Garamond" pitchFamily="18" charset="0"/>
            </a:endParaRPr>
          </a:p>
        </p:txBody>
      </p:sp>
      <p:sp>
        <p:nvSpPr>
          <p:cNvPr id="8"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b="1" smtClean="0"/>
              <a:pPr/>
              <a:t>33</a:t>
            </a:fld>
            <a:endParaRPr lang="en-US" b="1" dirty="0"/>
          </a:p>
        </p:txBody>
      </p:sp>
    </p:spTree>
    <p:extLst>
      <p:ext uri="{BB962C8B-B14F-4D97-AF65-F5344CB8AC3E}">
        <p14:creationId xmlns:p14="http://schemas.microsoft.com/office/powerpoint/2010/main" val="105562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03536"/>
          </a:xfrm>
        </p:spPr>
        <p:txBody>
          <a:bodyPr/>
          <a:lstStyle/>
          <a:p>
            <a:r>
              <a:rPr lang="en-US" sz="3600" dirty="0"/>
              <a:t>Passive Mode</a:t>
            </a:r>
          </a:p>
        </p:txBody>
      </p:sp>
      <p:sp>
        <p:nvSpPr>
          <p:cNvPr id="8" name="TextBox 7"/>
          <p:cNvSpPr txBox="1"/>
          <p:nvPr/>
        </p:nvSpPr>
        <p:spPr>
          <a:xfrm>
            <a:off x="380999" y="3714699"/>
            <a:ext cx="3690669" cy="307777"/>
          </a:xfrm>
          <a:prstGeom prst="rect">
            <a:avLst/>
          </a:prstGeom>
          <a:noFill/>
        </p:spPr>
        <p:txBody>
          <a:bodyPr wrap="square" lIns="0" tIns="0" rIns="0" bIns="0" rtlCol="0">
            <a:spAutoFit/>
          </a:bodyPr>
          <a:lstStyle/>
          <a:p>
            <a:pPr algn="just"/>
            <a:r>
              <a:rPr lang="en-US" sz="2000" dirty="0">
                <a:latin typeface="Garamond" pitchFamily="18" charset="0"/>
              </a:rPr>
              <a:t>A new node added in </a:t>
            </a:r>
            <a:r>
              <a:rPr lang="en-US" sz="2000" b="1" dirty="0">
                <a:solidFill>
                  <a:srgbClr val="EE8200"/>
                </a:solidFill>
                <a:latin typeface="Garamond" pitchFamily="18" charset="0"/>
              </a:rPr>
              <a:t>passive mode</a:t>
            </a:r>
            <a:endParaRPr lang="en-IN" sz="2000" b="1" dirty="0" err="1">
              <a:solidFill>
                <a:srgbClr val="EE8200"/>
              </a:solidFill>
              <a:latin typeface="Garamond" pitchFamily="18" charset="0"/>
            </a:endParaRPr>
          </a:p>
        </p:txBody>
      </p:sp>
      <p:sp>
        <p:nvSpPr>
          <p:cNvPr id="9" name="TextBox 8"/>
          <p:cNvSpPr txBox="1"/>
          <p:nvPr/>
        </p:nvSpPr>
        <p:spPr>
          <a:xfrm>
            <a:off x="5244860" y="1293393"/>
            <a:ext cx="3623095" cy="307777"/>
          </a:xfrm>
          <a:prstGeom prst="rect">
            <a:avLst/>
          </a:prstGeom>
          <a:noFill/>
        </p:spPr>
        <p:txBody>
          <a:bodyPr wrap="square" lIns="0" tIns="0" rIns="0" bIns="0" rtlCol="0">
            <a:spAutoFit/>
          </a:bodyPr>
          <a:lstStyle/>
          <a:p>
            <a:pPr algn="just"/>
            <a:r>
              <a:rPr lang="en-US" sz="2000" dirty="0">
                <a:latin typeface="Garamond" pitchFamily="18" charset="0"/>
              </a:rPr>
              <a:t>A new edge added in </a:t>
            </a:r>
            <a:r>
              <a:rPr lang="en-US" sz="2000" b="1" dirty="0">
                <a:solidFill>
                  <a:srgbClr val="EE8200"/>
                </a:solidFill>
                <a:latin typeface="Garamond" pitchFamily="18" charset="0"/>
              </a:rPr>
              <a:t>passive mode</a:t>
            </a:r>
            <a:endParaRPr lang="en-IN" sz="2000" b="1" dirty="0" err="1">
              <a:solidFill>
                <a:srgbClr val="EE8200"/>
              </a:solidFill>
              <a:latin typeface="Garamond" pitchFamily="18" charset="0"/>
            </a:endParaRPr>
          </a:p>
        </p:txBody>
      </p:sp>
      <p:pic>
        <p:nvPicPr>
          <p:cNvPr id="4098" name="Picture 2" descr="C:\Users\nandish\Desktop\orion-screenshots\active-edg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22775" y="1891445"/>
            <a:ext cx="4721225" cy="302494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andish\Desktop\orion-screenshots\active-nod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1086168"/>
            <a:ext cx="4295775" cy="262853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b="1" smtClean="0"/>
              <a:pPr/>
              <a:t>34</a:t>
            </a:fld>
            <a:endParaRPr lang="en-US" b="1" dirty="0"/>
          </a:p>
        </p:txBody>
      </p:sp>
    </p:spTree>
    <p:extLst>
      <p:ext uri="{BB962C8B-B14F-4D97-AF65-F5344CB8AC3E}">
        <p14:creationId xmlns:p14="http://schemas.microsoft.com/office/powerpoint/2010/main" val="154599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a:t>
            </a:r>
          </a:p>
        </p:txBody>
      </p:sp>
      <p:sp>
        <p:nvSpPr>
          <p:cNvPr id="3" name="Text Placeholder 2"/>
          <p:cNvSpPr>
            <a:spLocks noGrp="1"/>
          </p:cNvSpPr>
          <p:nvPr>
            <p:ph type="body" sz="quarter" idx="10"/>
          </p:nvPr>
        </p:nvSpPr>
        <p:spPr>
          <a:xfrm>
            <a:off x="389436" y="1038225"/>
            <a:ext cx="8183064" cy="3939027"/>
          </a:xfrm>
        </p:spPr>
        <p:txBody>
          <a:bodyPr/>
          <a:lstStyle/>
          <a:p>
            <a:pPr marL="342900" indent="-342900">
              <a:buFont typeface="Courier New" panose="02070309020205020404" pitchFamily="49" charset="0"/>
              <a:buChar char="o"/>
            </a:pPr>
            <a:r>
              <a:rPr lang="en-US" sz="1800" dirty="0">
                <a:solidFill>
                  <a:schemeClr val="accent5">
                    <a:lumMod val="75000"/>
                  </a:schemeClr>
                </a:solidFill>
              </a:rPr>
              <a:t>Cross-lingual Entity Alignment via Joint Attribute-Preserving Embedding. </a:t>
            </a:r>
            <a:r>
              <a:rPr lang="en-US" sz="1800" dirty="0" err="1">
                <a:solidFill>
                  <a:schemeClr val="tx1"/>
                </a:solidFill>
              </a:rPr>
              <a:t>Zequn</a:t>
            </a:r>
            <a:r>
              <a:rPr lang="en-US" sz="1800" dirty="0">
                <a:solidFill>
                  <a:schemeClr val="tx1"/>
                </a:solidFill>
              </a:rPr>
              <a:t> Sun, Wei Hu, and </a:t>
            </a:r>
            <a:r>
              <a:rPr lang="en-US" sz="1800" dirty="0" err="1">
                <a:solidFill>
                  <a:schemeClr val="tx1"/>
                </a:solidFill>
              </a:rPr>
              <a:t>Chengkai</a:t>
            </a:r>
            <a:r>
              <a:rPr lang="en-US" sz="1800" dirty="0">
                <a:solidFill>
                  <a:schemeClr val="tx1"/>
                </a:solidFill>
              </a:rPr>
              <a:t> Li. ISWC 2017. </a:t>
            </a:r>
          </a:p>
          <a:p>
            <a:pPr marL="342900" indent="-342900">
              <a:buFont typeface="Courier New" panose="02070309020205020404" pitchFamily="49" charset="0"/>
              <a:buChar char="o"/>
            </a:pPr>
            <a:r>
              <a:rPr lang="en-US" sz="1800" dirty="0" err="1">
                <a:solidFill>
                  <a:schemeClr val="accent5">
                    <a:lumMod val="75000"/>
                  </a:schemeClr>
                </a:solidFill>
              </a:rPr>
              <a:t>ClaimBuster</a:t>
            </a:r>
            <a:r>
              <a:rPr lang="en-US" sz="1800" dirty="0">
                <a:solidFill>
                  <a:schemeClr val="accent5">
                    <a:lumMod val="75000"/>
                  </a:schemeClr>
                </a:solidFill>
              </a:rPr>
              <a:t>: The First-ever End-to-end Fact-checking System. </a:t>
            </a:r>
            <a:r>
              <a:rPr lang="en-US" sz="1800" dirty="0" err="1">
                <a:solidFill>
                  <a:schemeClr val="tx1"/>
                </a:solidFill>
              </a:rPr>
              <a:t>Naeemul</a:t>
            </a:r>
            <a:r>
              <a:rPr lang="en-US" sz="1800" dirty="0">
                <a:solidFill>
                  <a:schemeClr val="tx1"/>
                </a:solidFill>
              </a:rPr>
              <a:t> Hassan, </a:t>
            </a:r>
            <a:r>
              <a:rPr lang="en-US" sz="1800" dirty="0" err="1">
                <a:solidFill>
                  <a:schemeClr val="tx1"/>
                </a:solidFill>
              </a:rPr>
              <a:t>Gensheng</a:t>
            </a:r>
            <a:r>
              <a:rPr lang="en-US" sz="1800" dirty="0">
                <a:solidFill>
                  <a:schemeClr val="tx1"/>
                </a:solidFill>
              </a:rPr>
              <a:t> Zhang, </a:t>
            </a:r>
            <a:r>
              <a:rPr lang="en-US" sz="1800" dirty="0" err="1">
                <a:solidFill>
                  <a:schemeClr val="tx1"/>
                </a:solidFill>
              </a:rPr>
              <a:t>Fatma</a:t>
            </a:r>
            <a:r>
              <a:rPr lang="en-US" sz="1800" dirty="0">
                <a:solidFill>
                  <a:schemeClr val="tx1"/>
                </a:solidFill>
              </a:rPr>
              <a:t> </a:t>
            </a:r>
            <a:r>
              <a:rPr lang="en-US" sz="1800" dirty="0" err="1">
                <a:solidFill>
                  <a:schemeClr val="tx1"/>
                </a:solidFill>
              </a:rPr>
              <a:t>Arslan</a:t>
            </a:r>
            <a:r>
              <a:rPr lang="en-US" sz="1800" dirty="0">
                <a:solidFill>
                  <a:schemeClr val="tx1"/>
                </a:solidFill>
              </a:rPr>
              <a:t>, Josue Caraballo, Damian Jimenez, </a:t>
            </a:r>
            <a:r>
              <a:rPr lang="en-US" sz="1800" dirty="0" err="1">
                <a:solidFill>
                  <a:schemeClr val="tx1"/>
                </a:solidFill>
              </a:rPr>
              <a:t>Siddhant</a:t>
            </a:r>
            <a:r>
              <a:rPr lang="en-US" sz="1800" dirty="0">
                <a:solidFill>
                  <a:schemeClr val="tx1"/>
                </a:solidFill>
              </a:rPr>
              <a:t> </a:t>
            </a:r>
            <a:r>
              <a:rPr lang="en-US" sz="1800" dirty="0" err="1">
                <a:solidFill>
                  <a:schemeClr val="tx1"/>
                </a:solidFill>
              </a:rPr>
              <a:t>Gawsane</a:t>
            </a:r>
            <a:r>
              <a:rPr lang="en-US" sz="1800" dirty="0">
                <a:solidFill>
                  <a:schemeClr val="tx1"/>
                </a:solidFill>
              </a:rPr>
              <a:t>, </a:t>
            </a:r>
            <a:r>
              <a:rPr lang="en-US" sz="1800" dirty="0" err="1">
                <a:solidFill>
                  <a:schemeClr val="tx1"/>
                </a:solidFill>
              </a:rPr>
              <a:t>Shohedul</a:t>
            </a:r>
            <a:r>
              <a:rPr lang="en-US" sz="1800" dirty="0">
                <a:solidFill>
                  <a:schemeClr val="tx1"/>
                </a:solidFill>
              </a:rPr>
              <a:t> Hasan, </a:t>
            </a:r>
            <a:r>
              <a:rPr lang="en-US" sz="1800" dirty="0" err="1">
                <a:solidFill>
                  <a:schemeClr val="tx1"/>
                </a:solidFill>
              </a:rPr>
              <a:t>Minumol</a:t>
            </a:r>
            <a:r>
              <a:rPr lang="en-US" sz="1800" dirty="0">
                <a:solidFill>
                  <a:schemeClr val="tx1"/>
                </a:solidFill>
              </a:rPr>
              <a:t> Joseph, </a:t>
            </a:r>
            <a:r>
              <a:rPr lang="en-US" sz="1800" dirty="0" err="1">
                <a:solidFill>
                  <a:schemeClr val="tx1"/>
                </a:solidFill>
              </a:rPr>
              <a:t>Aaditya</a:t>
            </a:r>
            <a:r>
              <a:rPr lang="en-US" sz="1800" dirty="0">
                <a:solidFill>
                  <a:schemeClr val="tx1"/>
                </a:solidFill>
              </a:rPr>
              <a:t> Kulkarni, Anil Kumar </a:t>
            </a:r>
            <a:r>
              <a:rPr lang="en-US" sz="1800" dirty="0" err="1">
                <a:solidFill>
                  <a:schemeClr val="tx1"/>
                </a:solidFill>
              </a:rPr>
              <a:t>Nayak</a:t>
            </a:r>
            <a:r>
              <a:rPr lang="en-US" sz="1800" dirty="0">
                <a:solidFill>
                  <a:schemeClr val="tx1"/>
                </a:solidFill>
              </a:rPr>
              <a:t>, </a:t>
            </a:r>
            <a:r>
              <a:rPr lang="en-US" sz="1800" dirty="0" err="1">
                <a:solidFill>
                  <a:schemeClr val="tx1"/>
                </a:solidFill>
              </a:rPr>
              <a:t>Vikas</a:t>
            </a:r>
            <a:r>
              <a:rPr lang="en-US" sz="1800" dirty="0">
                <a:solidFill>
                  <a:schemeClr val="tx1"/>
                </a:solidFill>
              </a:rPr>
              <a:t> Sable, </a:t>
            </a:r>
            <a:r>
              <a:rPr lang="en-US" sz="1800" dirty="0" err="1">
                <a:solidFill>
                  <a:schemeClr val="tx1"/>
                </a:solidFill>
              </a:rPr>
              <a:t>Chengkai</a:t>
            </a:r>
            <a:r>
              <a:rPr lang="en-US" sz="1800" dirty="0">
                <a:solidFill>
                  <a:schemeClr val="tx1"/>
                </a:solidFill>
              </a:rPr>
              <a:t> Li, and Mark </a:t>
            </a:r>
            <a:r>
              <a:rPr lang="en-US" sz="1800" dirty="0" err="1">
                <a:solidFill>
                  <a:schemeClr val="tx1"/>
                </a:solidFill>
              </a:rPr>
              <a:t>Tremayne</a:t>
            </a:r>
            <a:r>
              <a:rPr lang="en-US" sz="1800" dirty="0">
                <a:solidFill>
                  <a:schemeClr val="tx1"/>
                </a:solidFill>
              </a:rPr>
              <a:t>. VLDB 2017, 1945-1948. Demonstration description. </a:t>
            </a:r>
          </a:p>
          <a:p>
            <a:pPr marL="342900" indent="-342900">
              <a:buFont typeface="Courier New" panose="02070309020205020404" pitchFamily="49" charset="0"/>
              <a:buChar char="o"/>
            </a:pPr>
            <a:r>
              <a:rPr lang="en-US" sz="1800" dirty="0">
                <a:solidFill>
                  <a:schemeClr val="accent5">
                    <a:lumMod val="75000"/>
                  </a:schemeClr>
                </a:solidFill>
              </a:rPr>
              <a:t>Toward Automated Fact-Checking: Detecting Check-worthy Factual Claims by </a:t>
            </a:r>
            <a:r>
              <a:rPr lang="en-US" sz="1800" dirty="0" err="1">
                <a:solidFill>
                  <a:schemeClr val="accent5">
                    <a:lumMod val="75000"/>
                  </a:schemeClr>
                </a:solidFill>
              </a:rPr>
              <a:t>ClaimBuster</a:t>
            </a:r>
            <a:r>
              <a:rPr lang="en-US" sz="1800" dirty="0">
                <a:solidFill>
                  <a:schemeClr val="accent5">
                    <a:lumMod val="75000"/>
                  </a:schemeClr>
                </a:solidFill>
              </a:rPr>
              <a:t>. </a:t>
            </a:r>
            <a:r>
              <a:rPr lang="en-US" sz="1800" dirty="0" err="1">
                <a:solidFill>
                  <a:schemeClr val="tx1"/>
                </a:solidFill>
              </a:rPr>
              <a:t>Naeemul</a:t>
            </a:r>
            <a:r>
              <a:rPr lang="en-US" sz="1800" dirty="0">
                <a:solidFill>
                  <a:schemeClr val="tx1"/>
                </a:solidFill>
              </a:rPr>
              <a:t> Hassan, </a:t>
            </a:r>
            <a:r>
              <a:rPr lang="en-US" sz="1800" dirty="0" err="1">
                <a:solidFill>
                  <a:schemeClr val="tx1"/>
                </a:solidFill>
              </a:rPr>
              <a:t>Fatma</a:t>
            </a:r>
            <a:r>
              <a:rPr lang="en-US" sz="1800" dirty="0">
                <a:solidFill>
                  <a:schemeClr val="tx1"/>
                </a:solidFill>
              </a:rPr>
              <a:t> </a:t>
            </a:r>
            <a:r>
              <a:rPr lang="en-US" sz="1800" dirty="0" err="1">
                <a:solidFill>
                  <a:schemeClr val="tx1"/>
                </a:solidFill>
              </a:rPr>
              <a:t>Arslan</a:t>
            </a:r>
            <a:r>
              <a:rPr lang="en-US" sz="1800" dirty="0">
                <a:solidFill>
                  <a:schemeClr val="tx1"/>
                </a:solidFill>
              </a:rPr>
              <a:t>, </a:t>
            </a:r>
            <a:r>
              <a:rPr lang="en-US" sz="1800" dirty="0" err="1">
                <a:solidFill>
                  <a:schemeClr val="tx1"/>
                </a:solidFill>
              </a:rPr>
              <a:t>Chengkai</a:t>
            </a:r>
            <a:r>
              <a:rPr lang="en-US" sz="1800" dirty="0">
                <a:solidFill>
                  <a:schemeClr val="tx1"/>
                </a:solidFill>
              </a:rPr>
              <a:t> Li, and Mark </a:t>
            </a:r>
            <a:r>
              <a:rPr lang="en-US" sz="1800" dirty="0" err="1">
                <a:solidFill>
                  <a:schemeClr val="tx1"/>
                </a:solidFill>
              </a:rPr>
              <a:t>Tremayne</a:t>
            </a:r>
            <a:r>
              <a:rPr lang="en-US" sz="1800" dirty="0">
                <a:solidFill>
                  <a:schemeClr val="tx1"/>
                </a:solidFill>
              </a:rPr>
              <a:t>. KDD 2017, pages 1803-1812.</a:t>
            </a:r>
          </a:p>
          <a:p>
            <a:pPr marL="342900" indent="-342900">
              <a:buFont typeface="Courier New" panose="02070309020205020404" pitchFamily="49" charset="0"/>
              <a:buChar char="o"/>
            </a:pPr>
            <a:r>
              <a:rPr lang="en-US" sz="1800" dirty="0">
                <a:solidFill>
                  <a:schemeClr val="accent5">
                    <a:lumMod val="75000"/>
                  </a:schemeClr>
                </a:solidFill>
              </a:rPr>
              <a:t>Computational Fact Checking through Query Perturbations. </a:t>
            </a:r>
            <a:r>
              <a:rPr lang="en-US" sz="1800" dirty="0">
                <a:solidFill>
                  <a:schemeClr val="tx1"/>
                </a:solidFill>
              </a:rPr>
              <a:t>You Wu, Pankaj K. Agarwal, </a:t>
            </a:r>
            <a:r>
              <a:rPr lang="en-US" sz="1800" dirty="0" err="1">
                <a:solidFill>
                  <a:schemeClr val="tx1"/>
                </a:solidFill>
              </a:rPr>
              <a:t>Chengkai</a:t>
            </a:r>
            <a:r>
              <a:rPr lang="en-US" sz="1800" dirty="0">
                <a:solidFill>
                  <a:schemeClr val="tx1"/>
                </a:solidFill>
              </a:rPr>
              <a:t> Li, Jun Yang, Cong Yu. TODS, 42(1): 4:1-4:41, 2017.</a:t>
            </a:r>
          </a:p>
          <a:p>
            <a:pPr marL="342900" indent="-342900">
              <a:buFont typeface="Courier New" panose="02070309020205020404" pitchFamily="49" charset="0"/>
              <a:buChar char="o"/>
            </a:pPr>
            <a:r>
              <a:rPr lang="en-US" sz="1800" dirty="0">
                <a:solidFill>
                  <a:srgbClr val="0070C0"/>
                </a:solidFill>
              </a:rPr>
              <a:t>Graph Querying Meets HCI: State of the Art and Future Directions. </a:t>
            </a:r>
            <a:r>
              <a:rPr lang="en-US" sz="1800" dirty="0" err="1">
                <a:solidFill>
                  <a:schemeClr val="tx1"/>
                </a:solidFill>
              </a:rPr>
              <a:t>Sourav</a:t>
            </a:r>
            <a:r>
              <a:rPr lang="en-US" sz="1800" dirty="0">
                <a:solidFill>
                  <a:schemeClr val="tx1"/>
                </a:solidFill>
              </a:rPr>
              <a:t> S. </a:t>
            </a:r>
            <a:r>
              <a:rPr lang="en-US" sz="1800" dirty="0" err="1">
                <a:solidFill>
                  <a:schemeClr val="tx1"/>
                </a:solidFill>
              </a:rPr>
              <a:t>Bhowmick</a:t>
            </a:r>
            <a:r>
              <a:rPr lang="en-US" sz="1800" dirty="0">
                <a:solidFill>
                  <a:schemeClr val="tx1"/>
                </a:solidFill>
              </a:rPr>
              <a:t>, Byron Choi, </a:t>
            </a:r>
            <a:r>
              <a:rPr lang="en-US" sz="1800" dirty="0" err="1">
                <a:solidFill>
                  <a:schemeClr val="tx1"/>
                </a:solidFill>
              </a:rPr>
              <a:t>Chengkai</a:t>
            </a:r>
            <a:r>
              <a:rPr lang="en-US" sz="1800" dirty="0">
                <a:solidFill>
                  <a:schemeClr val="tx1"/>
                </a:solidFill>
              </a:rPr>
              <a:t> Li. SIGMOD 2017, 1731-1736. Tutorial.</a:t>
            </a:r>
          </a:p>
          <a:p>
            <a:pPr marL="342900" indent="-342900">
              <a:buFont typeface="Courier New" panose="02070309020205020404" pitchFamily="49" charset="0"/>
              <a:buChar char="o"/>
            </a:pPr>
            <a:r>
              <a:rPr lang="en-US" sz="1800" dirty="0">
                <a:solidFill>
                  <a:srgbClr val="0070C0"/>
                </a:solidFill>
              </a:rPr>
              <a:t>Querying knowledge Graphs By Example entity tuples. </a:t>
            </a:r>
            <a:r>
              <a:rPr lang="en-US" sz="1800" dirty="0" err="1">
                <a:solidFill>
                  <a:schemeClr val="tx1"/>
                </a:solidFill>
              </a:rPr>
              <a:t>Nandish</a:t>
            </a:r>
            <a:r>
              <a:rPr lang="en-US" sz="1800" dirty="0">
                <a:solidFill>
                  <a:schemeClr val="tx1"/>
                </a:solidFill>
              </a:rPr>
              <a:t> </a:t>
            </a:r>
            <a:r>
              <a:rPr lang="en-US" sz="1800" dirty="0" err="1">
                <a:solidFill>
                  <a:schemeClr val="tx1"/>
                </a:solidFill>
              </a:rPr>
              <a:t>Jayaram</a:t>
            </a:r>
            <a:r>
              <a:rPr lang="en-US" sz="1800" dirty="0">
                <a:solidFill>
                  <a:schemeClr val="tx1"/>
                </a:solidFill>
              </a:rPr>
              <a:t>, </a:t>
            </a:r>
            <a:r>
              <a:rPr lang="en-US" sz="1800" dirty="0" err="1">
                <a:solidFill>
                  <a:schemeClr val="tx1"/>
                </a:solidFill>
              </a:rPr>
              <a:t>Arijit</a:t>
            </a:r>
            <a:r>
              <a:rPr lang="en-US" sz="1800" dirty="0">
                <a:solidFill>
                  <a:schemeClr val="tx1"/>
                </a:solidFill>
              </a:rPr>
              <a:t> Khan, </a:t>
            </a:r>
            <a:r>
              <a:rPr lang="en-US" sz="1800" dirty="0" err="1">
                <a:solidFill>
                  <a:schemeClr val="tx1"/>
                </a:solidFill>
              </a:rPr>
              <a:t>Chengkai</a:t>
            </a:r>
            <a:r>
              <a:rPr lang="en-US" sz="1800" dirty="0">
                <a:solidFill>
                  <a:schemeClr val="tx1"/>
                </a:solidFill>
              </a:rPr>
              <a:t> Li, </a:t>
            </a:r>
            <a:r>
              <a:rPr lang="en-US" sz="1800" dirty="0" err="1">
                <a:solidFill>
                  <a:schemeClr val="tx1"/>
                </a:solidFill>
              </a:rPr>
              <a:t>Xifeng</a:t>
            </a:r>
            <a:r>
              <a:rPr lang="en-US" sz="1800" dirty="0">
                <a:solidFill>
                  <a:schemeClr val="tx1"/>
                </a:solidFill>
              </a:rPr>
              <a:t> Yan, </a:t>
            </a:r>
            <a:r>
              <a:rPr lang="en-US" sz="1800" dirty="0" err="1">
                <a:solidFill>
                  <a:schemeClr val="tx1"/>
                </a:solidFill>
              </a:rPr>
              <a:t>Ramez</a:t>
            </a:r>
            <a:r>
              <a:rPr lang="en-US" sz="1800" dirty="0">
                <a:solidFill>
                  <a:schemeClr val="tx1"/>
                </a:solidFill>
              </a:rPr>
              <a:t> </a:t>
            </a:r>
            <a:r>
              <a:rPr lang="en-US" sz="1800" dirty="0" err="1">
                <a:solidFill>
                  <a:schemeClr val="tx1"/>
                </a:solidFill>
              </a:rPr>
              <a:t>Elmasri</a:t>
            </a:r>
            <a:r>
              <a:rPr lang="en-US" sz="1800" dirty="0">
                <a:solidFill>
                  <a:schemeClr val="tx1"/>
                </a:solidFill>
              </a:rPr>
              <a:t>. ICDE 2016: 1494-1495.</a:t>
            </a:r>
          </a:p>
        </p:txBody>
      </p:sp>
    </p:spTree>
    <p:extLst>
      <p:ext uri="{BB962C8B-B14F-4D97-AF65-F5344CB8AC3E}">
        <p14:creationId xmlns:p14="http://schemas.microsoft.com/office/powerpoint/2010/main" val="87104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879472"/>
            <a:ext cx="8183064" cy="3689728"/>
          </a:xfrm>
        </p:spPr>
        <p:txBody>
          <a:bodyPr/>
          <a:lstStyle/>
          <a:p>
            <a:pPr marL="342900" indent="-342900">
              <a:buFont typeface="Courier New" panose="02070309020205020404" pitchFamily="49" charset="0"/>
              <a:buChar char="o"/>
            </a:pPr>
            <a:r>
              <a:rPr lang="en-US" sz="1800" dirty="0">
                <a:solidFill>
                  <a:srgbClr val="0070C0"/>
                </a:solidFill>
              </a:rPr>
              <a:t>Comparing Automated Factual Claim Detection Against Judgments of Journalism Organizations. </a:t>
            </a:r>
            <a:r>
              <a:rPr lang="en-US" sz="1800" dirty="0" err="1">
                <a:solidFill>
                  <a:schemeClr val="tx1"/>
                </a:solidFill>
              </a:rPr>
              <a:t>Naeemul</a:t>
            </a:r>
            <a:r>
              <a:rPr lang="en-US" sz="1800" dirty="0">
                <a:solidFill>
                  <a:schemeClr val="tx1"/>
                </a:solidFill>
              </a:rPr>
              <a:t> Hassan, Mark </a:t>
            </a:r>
            <a:r>
              <a:rPr lang="en-US" sz="1800" dirty="0" err="1">
                <a:solidFill>
                  <a:schemeClr val="tx1"/>
                </a:solidFill>
              </a:rPr>
              <a:t>Tremayne</a:t>
            </a:r>
            <a:r>
              <a:rPr lang="en-US" sz="1800" dirty="0">
                <a:solidFill>
                  <a:schemeClr val="tx1"/>
                </a:solidFill>
              </a:rPr>
              <a:t>, </a:t>
            </a:r>
            <a:r>
              <a:rPr lang="en-US" sz="1800" dirty="0" err="1">
                <a:solidFill>
                  <a:schemeClr val="tx1"/>
                </a:solidFill>
              </a:rPr>
              <a:t>Fatma</a:t>
            </a:r>
            <a:r>
              <a:rPr lang="en-US" sz="1800" dirty="0">
                <a:solidFill>
                  <a:schemeClr val="tx1"/>
                </a:solidFill>
              </a:rPr>
              <a:t> </a:t>
            </a:r>
            <a:r>
              <a:rPr lang="en-US" sz="1800" dirty="0" err="1">
                <a:solidFill>
                  <a:schemeClr val="tx1"/>
                </a:solidFill>
              </a:rPr>
              <a:t>Arslan</a:t>
            </a:r>
            <a:r>
              <a:rPr lang="en-US" sz="1800" dirty="0">
                <a:solidFill>
                  <a:schemeClr val="tx1"/>
                </a:solidFill>
              </a:rPr>
              <a:t>, and </a:t>
            </a:r>
            <a:r>
              <a:rPr lang="en-US" sz="1800" dirty="0" err="1">
                <a:solidFill>
                  <a:schemeClr val="tx1"/>
                </a:solidFill>
              </a:rPr>
              <a:t>Chengkai</a:t>
            </a:r>
            <a:r>
              <a:rPr lang="en-US" sz="1800" dirty="0">
                <a:solidFill>
                  <a:schemeClr val="tx1"/>
                </a:solidFill>
              </a:rPr>
              <a:t> Li. 2016 </a:t>
            </a:r>
            <a:r>
              <a:rPr lang="en-US" sz="1800" dirty="0" err="1">
                <a:solidFill>
                  <a:schemeClr val="tx1"/>
                </a:solidFill>
              </a:rPr>
              <a:t>Computation+Journalism</a:t>
            </a:r>
            <a:r>
              <a:rPr lang="en-US" sz="1800" dirty="0">
                <a:solidFill>
                  <a:schemeClr val="tx1"/>
                </a:solidFill>
              </a:rPr>
              <a:t> Symposium.</a:t>
            </a:r>
          </a:p>
          <a:p>
            <a:pPr marL="342900" indent="-342900">
              <a:buFont typeface="Courier New" panose="02070309020205020404" pitchFamily="49" charset="0"/>
              <a:buChar char="o"/>
            </a:pPr>
            <a:r>
              <a:rPr lang="en-US" sz="1800" dirty="0">
                <a:solidFill>
                  <a:srgbClr val="0070C0"/>
                </a:solidFill>
              </a:rPr>
              <a:t>Generating Preview Tables for Entity Graphs. </a:t>
            </a:r>
            <a:r>
              <a:rPr lang="en-US" sz="1800" dirty="0" err="1">
                <a:solidFill>
                  <a:schemeClr val="tx1"/>
                </a:solidFill>
              </a:rPr>
              <a:t>Ning</a:t>
            </a:r>
            <a:r>
              <a:rPr lang="en-US" sz="1800" dirty="0">
                <a:solidFill>
                  <a:schemeClr val="tx1"/>
                </a:solidFill>
              </a:rPr>
              <a:t> Yan, </a:t>
            </a:r>
            <a:r>
              <a:rPr lang="en-US" sz="1800" dirty="0" err="1">
                <a:solidFill>
                  <a:schemeClr val="tx1"/>
                </a:solidFill>
              </a:rPr>
              <a:t>Sona</a:t>
            </a:r>
            <a:r>
              <a:rPr lang="en-US" sz="1800" dirty="0">
                <a:solidFill>
                  <a:schemeClr val="tx1"/>
                </a:solidFill>
              </a:rPr>
              <a:t> </a:t>
            </a:r>
            <a:r>
              <a:rPr lang="en-US" sz="1800" dirty="0" err="1">
                <a:solidFill>
                  <a:schemeClr val="tx1"/>
                </a:solidFill>
              </a:rPr>
              <a:t>Hasani</a:t>
            </a:r>
            <a:r>
              <a:rPr lang="en-US" sz="1800" dirty="0">
                <a:solidFill>
                  <a:schemeClr val="tx1"/>
                </a:solidFill>
              </a:rPr>
              <a:t>, </a:t>
            </a:r>
            <a:r>
              <a:rPr lang="en-US" sz="1800" dirty="0" err="1">
                <a:solidFill>
                  <a:schemeClr val="tx1"/>
                </a:solidFill>
              </a:rPr>
              <a:t>Abolfazl</a:t>
            </a:r>
            <a:r>
              <a:rPr lang="en-US" sz="1800" dirty="0">
                <a:solidFill>
                  <a:schemeClr val="tx1"/>
                </a:solidFill>
              </a:rPr>
              <a:t> </a:t>
            </a:r>
            <a:r>
              <a:rPr lang="en-US" sz="1800" dirty="0" err="1">
                <a:solidFill>
                  <a:schemeClr val="tx1"/>
                </a:solidFill>
              </a:rPr>
              <a:t>Asudeh</a:t>
            </a:r>
            <a:r>
              <a:rPr lang="en-US" sz="1800" dirty="0">
                <a:solidFill>
                  <a:schemeClr val="tx1"/>
                </a:solidFill>
              </a:rPr>
              <a:t>, </a:t>
            </a:r>
            <a:r>
              <a:rPr lang="en-US" sz="1800" dirty="0" err="1">
                <a:solidFill>
                  <a:schemeClr val="tx1"/>
                </a:solidFill>
              </a:rPr>
              <a:t>Chengkai</a:t>
            </a:r>
            <a:r>
              <a:rPr lang="en-US" sz="1800" dirty="0">
                <a:solidFill>
                  <a:schemeClr val="tx1"/>
                </a:solidFill>
              </a:rPr>
              <a:t> Li. SIGMOD 2016: 1797-1811. (</a:t>
            </a:r>
            <a:r>
              <a:rPr lang="en-US" sz="1800" b="1" dirty="0">
                <a:solidFill>
                  <a:schemeClr val="tx1"/>
                </a:solidFill>
              </a:rPr>
              <a:t>Most Reproducible Paper Award</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Detecting Check-worthy Factual Claims in Presidential Debates. </a:t>
            </a:r>
            <a:r>
              <a:rPr lang="en-US" sz="1800" dirty="0" err="1">
                <a:solidFill>
                  <a:schemeClr val="tx1"/>
                </a:solidFill>
              </a:rPr>
              <a:t>Naeemul</a:t>
            </a:r>
            <a:r>
              <a:rPr lang="en-US" sz="1800" dirty="0">
                <a:solidFill>
                  <a:schemeClr val="tx1"/>
                </a:solidFill>
              </a:rPr>
              <a:t> Hassan, Chengkai Li, Mark Tremayne. CIKM 2015, pages 1835-1838.</a:t>
            </a:r>
          </a:p>
          <a:p>
            <a:pPr marL="342900" indent="-342900">
              <a:buFont typeface="Courier New" panose="02070309020205020404" pitchFamily="49" charset="0"/>
              <a:buChar char="o"/>
            </a:pPr>
            <a:r>
              <a:rPr lang="en-US" sz="1800" dirty="0">
                <a:solidFill>
                  <a:srgbClr val="0070C0"/>
                </a:solidFill>
              </a:rPr>
              <a:t>Crowdsourcing Pareto-Optimal Object Finding by Pairwise Comparisons.</a:t>
            </a:r>
            <a:r>
              <a:rPr lang="en-US" sz="1800" dirty="0">
                <a:solidFill>
                  <a:schemeClr val="tx1"/>
                </a:solidFill>
              </a:rPr>
              <a:t> </a:t>
            </a:r>
            <a:r>
              <a:rPr lang="en-US" sz="1800" dirty="0" err="1">
                <a:solidFill>
                  <a:schemeClr val="tx1"/>
                </a:solidFill>
              </a:rPr>
              <a:t>Abolfazl</a:t>
            </a:r>
            <a:r>
              <a:rPr lang="en-US" sz="1800" dirty="0">
                <a:solidFill>
                  <a:schemeClr val="tx1"/>
                </a:solidFill>
              </a:rPr>
              <a:t> </a:t>
            </a:r>
            <a:r>
              <a:rPr lang="en-US" sz="1800" dirty="0" err="1">
                <a:solidFill>
                  <a:schemeClr val="tx1"/>
                </a:solidFill>
              </a:rPr>
              <a:t>Asudeh</a:t>
            </a:r>
            <a:r>
              <a:rPr lang="en-US" sz="1800" dirty="0">
                <a:solidFill>
                  <a:schemeClr val="tx1"/>
                </a:solidFill>
              </a:rPr>
              <a:t>, </a:t>
            </a:r>
            <a:r>
              <a:rPr lang="en-US" sz="1800" dirty="0" err="1">
                <a:solidFill>
                  <a:schemeClr val="tx1"/>
                </a:solidFill>
              </a:rPr>
              <a:t>Gensheng</a:t>
            </a:r>
            <a:r>
              <a:rPr lang="en-US" sz="1800" dirty="0">
                <a:solidFill>
                  <a:schemeClr val="tx1"/>
                </a:solidFill>
              </a:rPr>
              <a:t> Zhang, </a:t>
            </a:r>
            <a:r>
              <a:rPr lang="en-US" sz="1800" dirty="0" err="1">
                <a:solidFill>
                  <a:schemeClr val="tx1"/>
                </a:solidFill>
              </a:rPr>
              <a:t>Naeemul</a:t>
            </a:r>
            <a:r>
              <a:rPr lang="en-US" sz="1800" dirty="0">
                <a:solidFill>
                  <a:schemeClr val="tx1"/>
                </a:solidFill>
              </a:rPr>
              <a:t> Hassan, </a:t>
            </a:r>
            <a:r>
              <a:rPr lang="en-US" sz="1800" dirty="0" err="1">
                <a:solidFill>
                  <a:schemeClr val="tx1"/>
                </a:solidFill>
              </a:rPr>
              <a:t>Chengkai</a:t>
            </a:r>
            <a:r>
              <a:rPr lang="en-US" sz="1800" dirty="0">
                <a:solidFill>
                  <a:schemeClr val="tx1"/>
                </a:solidFill>
              </a:rPr>
              <a:t> Li, and </a:t>
            </a:r>
            <a:r>
              <a:rPr lang="en-US" sz="1800" dirty="0" err="1">
                <a:solidFill>
                  <a:schemeClr val="tx1"/>
                </a:solidFill>
              </a:rPr>
              <a:t>Gergely</a:t>
            </a:r>
            <a:r>
              <a:rPr lang="en-US" sz="1800" dirty="0">
                <a:solidFill>
                  <a:schemeClr val="tx1"/>
                </a:solidFill>
              </a:rPr>
              <a:t> </a:t>
            </a:r>
            <a:r>
              <a:rPr lang="en-US" sz="1800" dirty="0" err="1">
                <a:solidFill>
                  <a:schemeClr val="tx1"/>
                </a:solidFill>
              </a:rPr>
              <a:t>Zaruba</a:t>
            </a:r>
            <a:r>
              <a:rPr lang="en-US" sz="1800" dirty="0">
                <a:solidFill>
                  <a:schemeClr val="tx1"/>
                </a:solidFill>
              </a:rPr>
              <a:t>. CIKM 2015, pages 753-762. </a:t>
            </a:r>
          </a:p>
          <a:p>
            <a:pPr marL="342900" indent="-342900">
              <a:buFont typeface="Courier New" panose="02070309020205020404" pitchFamily="49" charset="0"/>
              <a:buChar char="o"/>
            </a:pPr>
            <a:r>
              <a:rPr lang="en-US" sz="1800" dirty="0">
                <a:solidFill>
                  <a:schemeClr val="accent5">
                    <a:lumMod val="75000"/>
                  </a:schemeClr>
                </a:solidFill>
              </a:rPr>
              <a:t>The Quest to Automate Fact-Checking.</a:t>
            </a:r>
            <a:r>
              <a:rPr lang="en-US" sz="1800" dirty="0">
                <a:solidFill>
                  <a:schemeClr val="tx1"/>
                </a:solidFill>
              </a:rPr>
              <a:t> </a:t>
            </a:r>
            <a:r>
              <a:rPr lang="en-US" sz="1800" dirty="0" err="1">
                <a:solidFill>
                  <a:schemeClr val="tx1"/>
                </a:solidFill>
              </a:rPr>
              <a:t>Naeemul</a:t>
            </a:r>
            <a:r>
              <a:rPr lang="en-US" sz="1800" dirty="0">
                <a:solidFill>
                  <a:schemeClr val="tx1"/>
                </a:solidFill>
              </a:rPr>
              <a:t> Hassan, Bill Adair, James Hamilton, Chengkai Li, Mark Tremayne, Jun Yang and Cong Yu. 2015 </a:t>
            </a:r>
            <a:r>
              <a:rPr lang="en-US" sz="1800" dirty="0" err="1">
                <a:solidFill>
                  <a:schemeClr val="tx1"/>
                </a:solidFill>
              </a:rPr>
              <a:t>Computation+Journalism</a:t>
            </a:r>
            <a:r>
              <a:rPr lang="en-US" sz="1800" dirty="0">
                <a:solidFill>
                  <a:schemeClr val="tx1"/>
                </a:solidFill>
              </a:rPr>
              <a:t> Symposium.</a:t>
            </a:r>
          </a:p>
          <a:p>
            <a:pPr marL="342900" indent="-342900">
              <a:buFont typeface="Courier New" panose="02070309020205020404" pitchFamily="49" charset="0"/>
              <a:buChar char="o"/>
            </a:pPr>
            <a:r>
              <a:rPr lang="en-US" sz="1800" dirty="0">
                <a:solidFill>
                  <a:schemeClr val="accent5">
                    <a:lumMod val="75000"/>
                  </a:schemeClr>
                </a:solidFill>
              </a:rPr>
              <a:t>Online Frequent Episode Mining.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and Qing He. ICDE 2015, pages 891-902.</a:t>
            </a:r>
          </a:p>
        </p:txBody>
      </p:sp>
    </p:spTree>
    <p:extLst>
      <p:ext uri="{BB962C8B-B14F-4D97-AF65-F5344CB8AC3E}">
        <p14:creationId xmlns:p14="http://schemas.microsoft.com/office/powerpoint/2010/main" val="1210806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786875"/>
            <a:ext cx="8183064" cy="4098558"/>
          </a:xfrm>
        </p:spPr>
        <p:txBody>
          <a:bodyPr/>
          <a:lstStyle/>
          <a:p>
            <a:pPr marL="342900" indent="-342900">
              <a:buFont typeface="Courier New" panose="02070309020205020404" pitchFamily="49" charset="0"/>
              <a:buChar char="o"/>
            </a:pPr>
            <a:r>
              <a:rPr lang="en-US" sz="1800" dirty="0">
                <a:solidFill>
                  <a:schemeClr val="accent5">
                    <a:lumMod val="75000"/>
                  </a:schemeClr>
                </a:solidFill>
              </a:rPr>
              <a:t>VIIQ: Auto-Suggestion Enabled Visual Interface for Interactive Graph Query Formulation</a:t>
            </a:r>
            <a:r>
              <a:rPr lang="en-US" sz="1800" dirty="0">
                <a:solidFill>
                  <a:schemeClr val="tx1"/>
                </a:solidFill>
              </a:rPr>
              <a:t>. </a:t>
            </a:r>
            <a:r>
              <a:rPr lang="en-US" sz="1800" dirty="0" err="1">
                <a:solidFill>
                  <a:schemeClr val="tx1"/>
                </a:solidFill>
              </a:rPr>
              <a:t>Nandish</a:t>
            </a:r>
            <a:r>
              <a:rPr lang="en-US" sz="1800" dirty="0">
                <a:solidFill>
                  <a:schemeClr val="tx1"/>
                </a:solidFill>
              </a:rPr>
              <a:t> </a:t>
            </a:r>
            <a:r>
              <a:rPr lang="en-US" sz="1800" dirty="0" err="1">
                <a:solidFill>
                  <a:schemeClr val="tx1"/>
                </a:solidFill>
              </a:rPr>
              <a:t>Jayaram</a:t>
            </a:r>
            <a:r>
              <a:rPr lang="en-US" sz="1800" dirty="0">
                <a:solidFill>
                  <a:schemeClr val="tx1"/>
                </a:solidFill>
              </a:rPr>
              <a:t>, </a:t>
            </a:r>
            <a:r>
              <a:rPr lang="en-US" sz="1800" dirty="0" err="1">
                <a:solidFill>
                  <a:schemeClr val="tx1"/>
                </a:solidFill>
              </a:rPr>
              <a:t>Sidharth</a:t>
            </a:r>
            <a:r>
              <a:rPr lang="en-US" sz="1800" dirty="0">
                <a:solidFill>
                  <a:schemeClr val="tx1"/>
                </a:solidFill>
              </a:rPr>
              <a:t> </a:t>
            </a:r>
            <a:r>
              <a:rPr lang="en-US" sz="1800" dirty="0" err="1">
                <a:solidFill>
                  <a:schemeClr val="tx1"/>
                </a:solidFill>
              </a:rPr>
              <a:t>Goyal</a:t>
            </a:r>
            <a:r>
              <a:rPr lang="en-US" sz="1800" dirty="0">
                <a:solidFill>
                  <a:schemeClr val="tx1"/>
                </a:solidFill>
              </a:rPr>
              <a:t>, </a:t>
            </a:r>
            <a:r>
              <a:rPr lang="en-US" sz="1800" dirty="0" err="1">
                <a:solidFill>
                  <a:schemeClr val="tx1"/>
                </a:solidFill>
              </a:rPr>
              <a:t>Chengkai</a:t>
            </a:r>
            <a:r>
              <a:rPr lang="en-US" sz="1800" dirty="0">
                <a:solidFill>
                  <a:schemeClr val="tx1"/>
                </a:solidFill>
              </a:rPr>
              <a:t> Li. PVLDB, 8(12): 1940-1943, August 2015. Demonstration description.</a:t>
            </a:r>
          </a:p>
          <a:p>
            <a:pPr marL="342900" indent="-342900">
              <a:buFont typeface="Courier New" panose="02070309020205020404" pitchFamily="49" charset="0"/>
              <a:buChar char="o"/>
            </a:pPr>
            <a:r>
              <a:rPr lang="en-US" sz="1800" dirty="0">
                <a:solidFill>
                  <a:schemeClr val="accent5">
                    <a:lumMod val="75000"/>
                  </a:schemeClr>
                </a:solidFill>
              </a:rPr>
              <a:t>Querying knowledge graphs by example entity tuples</a:t>
            </a:r>
            <a:r>
              <a:rPr lang="en-US" sz="1800" dirty="0">
                <a:solidFill>
                  <a:schemeClr val="tx1"/>
                </a:solidFill>
              </a:rPr>
              <a:t>. </a:t>
            </a:r>
            <a:r>
              <a:rPr lang="en-US" sz="1800" dirty="0" err="1">
                <a:solidFill>
                  <a:schemeClr val="tx1"/>
                </a:solidFill>
              </a:rPr>
              <a:t>Nandish</a:t>
            </a:r>
            <a:r>
              <a:rPr lang="en-US" sz="1800" dirty="0">
                <a:solidFill>
                  <a:schemeClr val="tx1"/>
                </a:solidFill>
              </a:rPr>
              <a:t> </a:t>
            </a:r>
            <a:r>
              <a:rPr lang="en-US" sz="1800" dirty="0" err="1">
                <a:solidFill>
                  <a:schemeClr val="tx1"/>
                </a:solidFill>
              </a:rPr>
              <a:t>Jayaram</a:t>
            </a:r>
            <a:r>
              <a:rPr lang="en-US" sz="1800" dirty="0">
                <a:solidFill>
                  <a:schemeClr val="tx1"/>
                </a:solidFill>
              </a:rPr>
              <a:t>, </a:t>
            </a:r>
            <a:r>
              <a:rPr lang="en-US" sz="1800" dirty="0" err="1">
                <a:solidFill>
                  <a:schemeClr val="tx1"/>
                </a:solidFill>
              </a:rPr>
              <a:t>Arijit</a:t>
            </a:r>
            <a:r>
              <a:rPr lang="en-US" sz="1800" dirty="0">
                <a:solidFill>
                  <a:schemeClr val="tx1"/>
                </a:solidFill>
              </a:rPr>
              <a:t> Khan, </a:t>
            </a:r>
            <a:r>
              <a:rPr lang="en-US" sz="1800" dirty="0" err="1">
                <a:solidFill>
                  <a:schemeClr val="tx1"/>
                </a:solidFill>
              </a:rPr>
              <a:t>Chengkai</a:t>
            </a:r>
            <a:r>
              <a:rPr lang="en-US" sz="1800" dirty="0">
                <a:solidFill>
                  <a:schemeClr val="tx1"/>
                </a:solidFill>
              </a:rPr>
              <a:t> Li, </a:t>
            </a:r>
            <a:r>
              <a:rPr lang="en-US" sz="1800" dirty="0" err="1">
                <a:solidFill>
                  <a:schemeClr val="tx1"/>
                </a:solidFill>
              </a:rPr>
              <a:t>Xifeng</a:t>
            </a:r>
            <a:r>
              <a:rPr lang="en-US" sz="1800" dirty="0">
                <a:solidFill>
                  <a:schemeClr val="tx1"/>
                </a:solidFill>
              </a:rPr>
              <a:t> Yan, </a:t>
            </a:r>
            <a:r>
              <a:rPr lang="en-US" sz="1800" dirty="0" err="1">
                <a:solidFill>
                  <a:schemeClr val="tx1"/>
                </a:solidFill>
              </a:rPr>
              <a:t>Ramez</a:t>
            </a:r>
            <a:r>
              <a:rPr lang="en-US" sz="1800" dirty="0">
                <a:solidFill>
                  <a:schemeClr val="tx1"/>
                </a:solidFill>
              </a:rPr>
              <a:t> </a:t>
            </a:r>
            <a:r>
              <a:rPr lang="en-US" sz="1800" dirty="0" err="1">
                <a:solidFill>
                  <a:schemeClr val="tx1"/>
                </a:solidFill>
              </a:rPr>
              <a:t>Elmasri</a:t>
            </a:r>
            <a:r>
              <a:rPr lang="en-US" sz="1800" dirty="0">
                <a:solidFill>
                  <a:schemeClr val="tx1"/>
                </a:solidFill>
              </a:rPr>
              <a:t>. TKDE, 27(10): 2797-2811, October 2015. </a:t>
            </a:r>
          </a:p>
          <a:p>
            <a:pPr marL="342900" indent="-342900">
              <a:buFont typeface="Courier New" panose="02070309020205020404" pitchFamily="49" charset="0"/>
              <a:buChar char="o"/>
            </a:pPr>
            <a:r>
              <a:rPr lang="en-US" sz="1800" dirty="0">
                <a:solidFill>
                  <a:schemeClr val="accent5">
                    <a:lumMod val="75000"/>
                  </a:schemeClr>
                </a:solidFill>
              </a:rPr>
              <a:t>GQBE: Querying knowledge graphs by example entity tuples</a:t>
            </a:r>
            <a:r>
              <a:rPr lang="en-US" sz="1800" dirty="0">
                <a:solidFill>
                  <a:schemeClr val="tx1"/>
                </a:solidFill>
              </a:rPr>
              <a:t>. </a:t>
            </a:r>
            <a:r>
              <a:rPr lang="en-US" sz="1800" dirty="0" err="1">
                <a:solidFill>
                  <a:schemeClr val="tx1"/>
                </a:solidFill>
              </a:rPr>
              <a:t>Nandish</a:t>
            </a:r>
            <a:r>
              <a:rPr lang="en-US" sz="1800" dirty="0">
                <a:solidFill>
                  <a:schemeClr val="tx1"/>
                </a:solidFill>
              </a:rPr>
              <a:t> </a:t>
            </a:r>
            <a:r>
              <a:rPr lang="en-US" sz="1800" dirty="0" err="1">
                <a:solidFill>
                  <a:schemeClr val="tx1"/>
                </a:solidFill>
              </a:rPr>
              <a:t>Jayaram</a:t>
            </a:r>
            <a:r>
              <a:rPr lang="en-US" sz="1800" dirty="0">
                <a:solidFill>
                  <a:schemeClr val="tx1"/>
                </a:solidFill>
              </a:rPr>
              <a:t>, Mahesh Gupta, </a:t>
            </a:r>
            <a:r>
              <a:rPr lang="en-US" sz="1800" dirty="0" err="1">
                <a:solidFill>
                  <a:schemeClr val="tx1"/>
                </a:solidFill>
              </a:rPr>
              <a:t>Arijit</a:t>
            </a:r>
            <a:r>
              <a:rPr lang="en-US" sz="1800" dirty="0">
                <a:solidFill>
                  <a:schemeClr val="tx1"/>
                </a:solidFill>
              </a:rPr>
              <a:t> Khan, </a:t>
            </a:r>
            <a:r>
              <a:rPr lang="en-US" sz="1800" dirty="0" err="1">
                <a:solidFill>
                  <a:schemeClr val="tx1"/>
                </a:solidFill>
              </a:rPr>
              <a:t>Chengkai</a:t>
            </a:r>
            <a:r>
              <a:rPr lang="en-US" sz="1800" dirty="0">
                <a:solidFill>
                  <a:schemeClr val="tx1"/>
                </a:solidFill>
              </a:rPr>
              <a:t> Li, </a:t>
            </a:r>
            <a:r>
              <a:rPr lang="en-US" sz="1800" dirty="0" err="1">
                <a:solidFill>
                  <a:schemeClr val="tx1"/>
                </a:solidFill>
              </a:rPr>
              <a:t>Xifeng</a:t>
            </a:r>
            <a:r>
              <a:rPr lang="en-US" sz="1800" dirty="0">
                <a:solidFill>
                  <a:schemeClr val="tx1"/>
                </a:solidFill>
              </a:rPr>
              <a:t> Yan, </a:t>
            </a:r>
            <a:r>
              <a:rPr lang="en-US" sz="1800" dirty="0" err="1">
                <a:solidFill>
                  <a:schemeClr val="tx1"/>
                </a:solidFill>
              </a:rPr>
              <a:t>Ramez</a:t>
            </a:r>
            <a:r>
              <a:rPr lang="en-US" sz="1800" dirty="0">
                <a:solidFill>
                  <a:schemeClr val="tx1"/>
                </a:solidFill>
              </a:rPr>
              <a:t> </a:t>
            </a:r>
            <a:r>
              <a:rPr lang="en-US" sz="1800" dirty="0" err="1">
                <a:solidFill>
                  <a:schemeClr val="tx1"/>
                </a:solidFill>
              </a:rPr>
              <a:t>Elmasri</a:t>
            </a:r>
            <a:r>
              <a:rPr lang="en-US" sz="1800" dirty="0">
                <a:solidFill>
                  <a:schemeClr val="tx1"/>
                </a:solidFill>
              </a:rPr>
              <a:t>. ICDE, pages 1250-1253,  2014. Demonstration description.</a:t>
            </a:r>
            <a:endParaRPr lang="en-US" sz="1800" dirty="0">
              <a:solidFill>
                <a:schemeClr val="accent5">
                  <a:lumMod val="75000"/>
                </a:schemeClr>
              </a:solidFill>
            </a:endParaRPr>
          </a:p>
          <a:p>
            <a:pPr marL="342900" indent="-342900">
              <a:buFont typeface="Courier New" panose="02070309020205020404" pitchFamily="49" charset="0"/>
              <a:buChar char="o"/>
            </a:pPr>
            <a:r>
              <a:rPr lang="en-US" sz="1800" dirty="0">
                <a:solidFill>
                  <a:schemeClr val="accent5">
                    <a:lumMod val="75000"/>
                  </a:schemeClr>
                </a:solidFill>
              </a:rPr>
              <a:t>Data In, Fact Out: Automated Monitoring of Facts by </a:t>
            </a:r>
            <a:r>
              <a:rPr lang="en-US" sz="1800" dirty="0" err="1">
                <a:solidFill>
                  <a:schemeClr val="accent5">
                    <a:lumMod val="75000"/>
                  </a:schemeClr>
                </a:solidFill>
              </a:rPr>
              <a:t>FactWatcher</a:t>
            </a:r>
            <a:r>
              <a:rPr lang="en-US" sz="1800" dirty="0">
                <a:solidFill>
                  <a:schemeClr val="accent5">
                    <a:lumMod val="75000"/>
                  </a:schemeClr>
                </a:solidFill>
              </a:rPr>
              <a:t>.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You Wu, </a:t>
            </a:r>
            <a:r>
              <a:rPr lang="en-US" sz="1800" dirty="0" err="1">
                <a:solidFill>
                  <a:schemeClr val="tx1"/>
                </a:solidFill>
              </a:rPr>
              <a:t>Gensheng</a:t>
            </a:r>
            <a:r>
              <a:rPr lang="en-US" sz="1800" dirty="0">
                <a:solidFill>
                  <a:schemeClr val="tx1"/>
                </a:solidFill>
              </a:rPr>
              <a:t> Zhang, </a:t>
            </a:r>
            <a:r>
              <a:rPr lang="en-US" sz="1800" dirty="0" err="1">
                <a:solidFill>
                  <a:schemeClr val="tx1"/>
                </a:solidFill>
              </a:rPr>
              <a:t>Chengkai</a:t>
            </a:r>
            <a:r>
              <a:rPr lang="en-US" sz="1800" dirty="0">
                <a:solidFill>
                  <a:schemeClr val="tx1"/>
                </a:solidFill>
              </a:rPr>
              <a:t> Li, Jun Yang, and Cong Yu. VLDB 2014, pages 1557-1560. Demonstration description. (</a:t>
            </a:r>
            <a:r>
              <a:rPr lang="en-US" sz="1800" b="1" dirty="0">
                <a:solidFill>
                  <a:schemeClr val="tx1"/>
                </a:solidFill>
              </a:rPr>
              <a:t>excellent demonstration award</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Finding, Monitoring, and Checking Claims Computationally Based on Structured Data. </a:t>
            </a:r>
            <a:r>
              <a:rPr lang="en-US" sz="1800" dirty="0">
                <a:solidFill>
                  <a:schemeClr val="tx1"/>
                </a:solidFill>
              </a:rPr>
              <a:t>Brett </a:t>
            </a:r>
            <a:r>
              <a:rPr lang="en-US" sz="1800" dirty="0" err="1">
                <a:solidFill>
                  <a:schemeClr val="tx1"/>
                </a:solidFill>
              </a:rPr>
              <a:t>Walenz</a:t>
            </a:r>
            <a:r>
              <a:rPr lang="en-US" sz="1800" dirty="0">
                <a:solidFill>
                  <a:schemeClr val="tx1"/>
                </a:solidFill>
              </a:rPr>
              <a:t>, You (Will) Wu, </a:t>
            </a:r>
            <a:r>
              <a:rPr lang="en-US" sz="1800" dirty="0" err="1">
                <a:solidFill>
                  <a:schemeClr val="tx1"/>
                </a:solidFill>
              </a:rPr>
              <a:t>Seokhyun</a:t>
            </a:r>
            <a:r>
              <a:rPr lang="en-US" sz="1800" dirty="0">
                <a:solidFill>
                  <a:schemeClr val="tx1"/>
                </a:solidFill>
              </a:rPr>
              <a:t> (Alex) Song, </a:t>
            </a:r>
            <a:r>
              <a:rPr lang="en-US" sz="1800" dirty="0" err="1">
                <a:solidFill>
                  <a:schemeClr val="tx1"/>
                </a:solidFill>
              </a:rPr>
              <a:t>Emre</a:t>
            </a:r>
            <a:r>
              <a:rPr lang="en-US" sz="1800" dirty="0">
                <a:solidFill>
                  <a:schemeClr val="tx1"/>
                </a:solidFill>
              </a:rPr>
              <a:t> </a:t>
            </a:r>
            <a:r>
              <a:rPr lang="en-US" sz="1800" dirty="0" err="1">
                <a:solidFill>
                  <a:schemeClr val="tx1"/>
                </a:solidFill>
              </a:rPr>
              <a:t>Sonmez</a:t>
            </a:r>
            <a:r>
              <a:rPr lang="en-US" sz="1800" dirty="0">
                <a:solidFill>
                  <a:schemeClr val="tx1"/>
                </a:solidFill>
              </a:rPr>
              <a:t>, Eric Wu, Kevin Wu, Pankaj K. Agarwal, Jun Yang,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a:t>
            </a:r>
            <a:r>
              <a:rPr lang="en-US" sz="1800" dirty="0" err="1">
                <a:solidFill>
                  <a:schemeClr val="tx1"/>
                </a:solidFill>
              </a:rPr>
              <a:t>Gensheng</a:t>
            </a:r>
            <a:r>
              <a:rPr lang="en-US" sz="1800" dirty="0">
                <a:solidFill>
                  <a:schemeClr val="tx1"/>
                </a:solidFill>
              </a:rPr>
              <a:t> Zhang, </a:t>
            </a:r>
            <a:r>
              <a:rPr lang="en-US" sz="1800" dirty="0" err="1">
                <a:solidFill>
                  <a:schemeClr val="tx1"/>
                </a:solidFill>
              </a:rPr>
              <a:t>Chengkai</a:t>
            </a:r>
            <a:r>
              <a:rPr lang="en-US" sz="1800" dirty="0">
                <a:solidFill>
                  <a:schemeClr val="tx1"/>
                </a:solidFill>
              </a:rPr>
              <a:t> Li, Cong Yu. 2014 </a:t>
            </a:r>
            <a:r>
              <a:rPr lang="en-US" sz="1800" dirty="0" err="1">
                <a:solidFill>
                  <a:schemeClr val="tx1"/>
                </a:solidFill>
              </a:rPr>
              <a:t>Computation+Journalism</a:t>
            </a:r>
            <a:r>
              <a:rPr lang="en-US" sz="1800" dirty="0">
                <a:solidFill>
                  <a:schemeClr val="tx1"/>
                </a:solidFill>
              </a:rPr>
              <a:t> Symposium.</a:t>
            </a:r>
          </a:p>
        </p:txBody>
      </p:sp>
    </p:spTree>
    <p:extLst>
      <p:ext uri="{BB962C8B-B14F-4D97-AF65-F5344CB8AC3E}">
        <p14:creationId xmlns:p14="http://schemas.microsoft.com/office/powerpoint/2010/main" val="333193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786875"/>
            <a:ext cx="8183064" cy="3689728"/>
          </a:xfrm>
        </p:spPr>
        <p:txBody>
          <a:bodyPr/>
          <a:lstStyle/>
          <a:p>
            <a:pPr marL="342900" indent="-342900">
              <a:buFont typeface="Courier New" panose="02070309020205020404" pitchFamily="49" charset="0"/>
              <a:buChar char="o"/>
            </a:pPr>
            <a:r>
              <a:rPr lang="en-US" sz="1800" dirty="0">
                <a:solidFill>
                  <a:schemeClr val="accent5">
                    <a:lumMod val="75000"/>
                  </a:schemeClr>
                </a:solidFill>
              </a:rPr>
              <a:t>Toward Computational Fact-Checking.</a:t>
            </a:r>
            <a:r>
              <a:rPr lang="en-US" sz="1800" dirty="0">
                <a:solidFill>
                  <a:schemeClr val="tx1"/>
                </a:solidFill>
              </a:rPr>
              <a:t> You Wu, Pankaj K. Agarwal, Chengkai Li, Jun Yang, Cong Yu. VLDB 2014, pages 589-600.</a:t>
            </a:r>
          </a:p>
          <a:p>
            <a:pPr marL="342900" indent="-342900">
              <a:buFont typeface="Courier New" panose="02070309020205020404" pitchFamily="49" charset="0"/>
              <a:buChar char="o"/>
            </a:pPr>
            <a:r>
              <a:rPr lang="en-US" sz="1800" dirty="0" err="1">
                <a:solidFill>
                  <a:schemeClr val="accent5">
                    <a:lumMod val="75000"/>
                  </a:schemeClr>
                </a:solidFill>
              </a:rPr>
              <a:t>iCheck</a:t>
            </a:r>
            <a:r>
              <a:rPr lang="en-US" sz="1800" dirty="0">
                <a:solidFill>
                  <a:schemeClr val="accent5">
                    <a:lumMod val="75000"/>
                  </a:schemeClr>
                </a:solidFill>
              </a:rPr>
              <a:t>: computationally combating "lies, d-</a:t>
            </a:r>
            <a:r>
              <a:rPr lang="en-US" sz="1800" dirty="0" err="1">
                <a:solidFill>
                  <a:schemeClr val="accent5">
                    <a:lumMod val="75000"/>
                  </a:schemeClr>
                </a:solidFill>
              </a:rPr>
              <a:t>ned</a:t>
            </a:r>
            <a:r>
              <a:rPr lang="en-US" sz="1800" dirty="0">
                <a:solidFill>
                  <a:schemeClr val="accent5">
                    <a:lumMod val="75000"/>
                  </a:schemeClr>
                </a:solidFill>
              </a:rPr>
              <a:t> lies, and statistics". </a:t>
            </a:r>
            <a:r>
              <a:rPr lang="en-US" sz="1800" dirty="0">
                <a:solidFill>
                  <a:schemeClr val="tx1"/>
                </a:solidFill>
              </a:rPr>
              <a:t>You Wu, Brett </a:t>
            </a:r>
            <a:r>
              <a:rPr lang="en-US" sz="1800" dirty="0" err="1">
                <a:solidFill>
                  <a:schemeClr val="tx1"/>
                </a:solidFill>
              </a:rPr>
              <a:t>Walenz</a:t>
            </a:r>
            <a:r>
              <a:rPr lang="en-US" sz="1800" dirty="0">
                <a:solidFill>
                  <a:schemeClr val="tx1"/>
                </a:solidFill>
              </a:rPr>
              <a:t>, Peggy Li, Andrew Shim, Emre Sonmez, Pankaj K. Agarwal, Chengkai Li, Jun Yang, Cong Yu. SIGMOD 2014, pages 1063-1066.</a:t>
            </a:r>
          </a:p>
          <a:p>
            <a:pPr marL="342900" indent="-342900">
              <a:buFont typeface="Courier New" panose="02070309020205020404" pitchFamily="49" charset="0"/>
              <a:buChar char="o"/>
            </a:pPr>
            <a:r>
              <a:rPr lang="en-US" sz="1800" dirty="0">
                <a:solidFill>
                  <a:schemeClr val="accent5">
                    <a:lumMod val="75000"/>
                  </a:schemeClr>
                </a:solidFill>
              </a:rPr>
              <a:t>Incremental Discovery of Prominent Situational Facts. </a:t>
            </a:r>
            <a:r>
              <a:rPr lang="en-US" sz="1800" dirty="0" err="1">
                <a:solidFill>
                  <a:schemeClr val="tx1"/>
                </a:solidFill>
              </a:rPr>
              <a:t>Afroza</a:t>
            </a:r>
            <a:r>
              <a:rPr lang="en-US" sz="1800" dirty="0">
                <a:solidFill>
                  <a:schemeClr val="tx1"/>
                </a:solidFill>
              </a:rPr>
              <a:t> Sultana, </a:t>
            </a:r>
            <a:r>
              <a:rPr lang="en-US" sz="1800" dirty="0" err="1">
                <a:solidFill>
                  <a:schemeClr val="tx1"/>
                </a:solidFill>
              </a:rPr>
              <a:t>Naeemul</a:t>
            </a:r>
            <a:r>
              <a:rPr lang="en-US" sz="1800" dirty="0">
                <a:solidFill>
                  <a:schemeClr val="tx1"/>
                </a:solidFill>
              </a:rPr>
              <a:t> Hassan, Chengkai Li, Jun Yang, Cong Yu. ICDE 2014, pages 112-123.</a:t>
            </a:r>
          </a:p>
          <a:p>
            <a:pPr marL="342900" indent="-342900">
              <a:buFont typeface="Courier New" panose="02070309020205020404" pitchFamily="49" charset="0"/>
              <a:buChar char="o"/>
            </a:pPr>
            <a:r>
              <a:rPr lang="en-US" sz="1800" dirty="0">
                <a:solidFill>
                  <a:schemeClr val="accent5">
                    <a:lumMod val="75000"/>
                  </a:schemeClr>
                </a:solidFill>
              </a:rPr>
              <a:t>Discovering General Prominent Streaks in Sequence Data. </a:t>
            </a:r>
            <a:r>
              <a:rPr lang="en-US" sz="1800" dirty="0">
                <a:solidFill>
                  <a:schemeClr val="tx1"/>
                </a:solidFill>
              </a:rPr>
              <a:t>Gensheng Zhang, Xiao Jiang, Ping Luo, Min Wang, Chengkai Li. ACM TKDD, </a:t>
            </a:r>
            <a:r>
              <a:rPr lang="fr-FR" sz="1800" dirty="0">
                <a:solidFill>
                  <a:schemeClr val="tx1"/>
                </a:solidFill>
              </a:rPr>
              <a:t>8(2):article 9, </a:t>
            </a:r>
            <a:r>
              <a:rPr lang="fr-FR" sz="1800" dirty="0" err="1">
                <a:solidFill>
                  <a:schemeClr val="tx1"/>
                </a:solidFill>
              </a:rPr>
              <a:t>June</a:t>
            </a:r>
            <a:r>
              <a:rPr lang="fr-FR" sz="1800" dirty="0">
                <a:solidFill>
                  <a:schemeClr val="tx1"/>
                </a:solidFill>
              </a:rPr>
              <a:t> 2014</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Discovering and Learning Sensational Episodes of News Events.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Qing He, and </a:t>
            </a:r>
            <a:r>
              <a:rPr lang="en-US" sz="1800" dirty="0" err="1">
                <a:solidFill>
                  <a:schemeClr val="tx1"/>
                </a:solidFill>
              </a:rPr>
              <a:t>Zhongzhi</a:t>
            </a:r>
            <a:r>
              <a:rPr lang="en-US" sz="1800" dirty="0">
                <a:solidFill>
                  <a:schemeClr val="tx1"/>
                </a:solidFill>
              </a:rPr>
              <a:t> Shi. WWW 2014, pages 217-218.</a:t>
            </a:r>
          </a:p>
          <a:p>
            <a:pPr marL="342900" indent="-342900">
              <a:buFont typeface="Courier New" panose="02070309020205020404" pitchFamily="49" charset="0"/>
              <a:buChar char="o"/>
            </a:pPr>
            <a:r>
              <a:rPr lang="en-US" sz="1800" dirty="0">
                <a:solidFill>
                  <a:schemeClr val="accent5">
                    <a:lumMod val="75000"/>
                  </a:schemeClr>
                </a:solidFill>
              </a:rPr>
              <a:t>On "One of the Few" Objects. </a:t>
            </a:r>
            <a:r>
              <a:rPr lang="en-US" sz="1800" dirty="0">
                <a:solidFill>
                  <a:schemeClr val="tx1"/>
                </a:solidFill>
              </a:rPr>
              <a:t>You Wu, Pankaj K. Agarwal, </a:t>
            </a:r>
            <a:r>
              <a:rPr lang="en-US" sz="1800" dirty="0" err="1">
                <a:solidFill>
                  <a:schemeClr val="tx1"/>
                </a:solidFill>
              </a:rPr>
              <a:t>Chengkai</a:t>
            </a:r>
            <a:r>
              <a:rPr lang="en-US" sz="1800" dirty="0">
                <a:solidFill>
                  <a:schemeClr val="tx1"/>
                </a:solidFill>
              </a:rPr>
              <a:t> Li, Jun Yang, Cong Yu. KDD 2012, pages 1487-1495.</a:t>
            </a:r>
          </a:p>
        </p:txBody>
      </p:sp>
    </p:spTree>
    <p:extLst>
      <p:ext uri="{BB962C8B-B14F-4D97-AF65-F5344CB8AC3E}">
        <p14:creationId xmlns:p14="http://schemas.microsoft.com/office/powerpoint/2010/main" val="1826299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1038225"/>
            <a:ext cx="8183064" cy="1336263"/>
          </a:xfrm>
        </p:spPr>
        <p:txBody>
          <a:bodyPr/>
          <a:lstStyle/>
          <a:p>
            <a:pPr marL="342900" indent="-342900">
              <a:buFont typeface="Courier New" panose="02070309020205020404" pitchFamily="49" charset="0"/>
              <a:buChar char="o"/>
            </a:pPr>
            <a:r>
              <a:rPr lang="en-US" sz="1800" dirty="0">
                <a:solidFill>
                  <a:schemeClr val="accent5">
                    <a:lumMod val="75000"/>
                  </a:schemeClr>
                </a:solidFill>
              </a:rPr>
              <a:t>Prominent Streak Discovery in Sequence Data. </a:t>
            </a:r>
            <a:r>
              <a:rPr lang="en-US" sz="1800" dirty="0">
                <a:solidFill>
                  <a:schemeClr val="tx1"/>
                </a:solidFill>
              </a:rPr>
              <a:t>Xiao Jiang, </a:t>
            </a:r>
            <a:r>
              <a:rPr lang="en-US" sz="1800" dirty="0" err="1">
                <a:solidFill>
                  <a:schemeClr val="tx1"/>
                </a:solidFill>
              </a:rPr>
              <a:t>Chengkai</a:t>
            </a:r>
            <a:r>
              <a:rPr lang="en-US" sz="1800" dirty="0">
                <a:solidFill>
                  <a:schemeClr val="tx1"/>
                </a:solidFill>
              </a:rPr>
              <a:t> Li, Ping Luo, Min Wang, Yong Yu. KDD 2011, pages 1280-1288.</a:t>
            </a:r>
          </a:p>
          <a:p>
            <a:pPr marL="342900" indent="-342900">
              <a:buFont typeface="Courier New" panose="02070309020205020404" pitchFamily="49" charset="0"/>
              <a:buChar char="o"/>
            </a:pPr>
            <a:r>
              <a:rPr lang="en-US" sz="1800" dirty="0">
                <a:solidFill>
                  <a:schemeClr val="accent5">
                    <a:lumMod val="75000"/>
                  </a:schemeClr>
                </a:solidFill>
              </a:rPr>
              <a:t>Computational Journalism: A Call to Arms to Database Researchers.</a:t>
            </a:r>
            <a:r>
              <a:rPr lang="en-US" sz="1800" dirty="0">
                <a:solidFill>
                  <a:schemeClr val="tx1"/>
                </a:solidFill>
              </a:rPr>
              <a:t> Sarah Cohen, </a:t>
            </a:r>
            <a:r>
              <a:rPr lang="en-US" sz="1800" dirty="0" err="1">
                <a:solidFill>
                  <a:schemeClr val="tx1"/>
                </a:solidFill>
              </a:rPr>
              <a:t>Chengkai</a:t>
            </a:r>
            <a:r>
              <a:rPr lang="en-US" sz="1800" dirty="0">
                <a:solidFill>
                  <a:schemeClr val="tx1"/>
                </a:solidFill>
              </a:rPr>
              <a:t> Li, Jun Yang, Cong Yu. CIDR 2011, pages 148-151.</a:t>
            </a:r>
            <a:r>
              <a:rPr lang="zh-CN" altLang="en-US" sz="1800" dirty="0">
                <a:solidFill>
                  <a:schemeClr val="tx1"/>
                </a:solidFill>
              </a:rPr>
              <a:t> </a:t>
            </a:r>
            <a:r>
              <a:rPr lang="en-US" altLang="zh-CN" sz="1800" dirty="0">
                <a:solidFill>
                  <a:schemeClr val="tx1"/>
                </a:solidFill>
              </a:rPr>
              <a:t>(</a:t>
            </a:r>
            <a:r>
              <a:rPr lang="en-US" altLang="zh-CN" sz="1800" b="1" dirty="0">
                <a:solidFill>
                  <a:schemeClr val="tx1"/>
                </a:solidFill>
              </a:rPr>
              <a:t>3rd place in best Outrageous Ideas and Vision (OIV) Track paper competition</a:t>
            </a:r>
            <a:r>
              <a:rPr lang="en-US" altLang="zh-CN" sz="1800" dirty="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49854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3998"/>
          </a:xfrm>
        </p:spPr>
        <p:txBody>
          <a:bodyPr/>
          <a:lstStyle/>
          <a:p>
            <a:r>
              <a:rPr lang="en-US" sz="4000" dirty="0"/>
              <a:t>Politicians Make False and Misleading Claims </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4</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8500" y="1607491"/>
            <a:ext cx="6385810" cy="2262953"/>
          </a:xfrm>
          <a:prstGeom prst="rect">
            <a:avLst/>
          </a:prstGeom>
        </p:spPr>
      </p:pic>
      <p:sp>
        <p:nvSpPr>
          <p:cNvPr id="6" name="Content Placeholder 1"/>
          <p:cNvSpPr txBox="1">
            <a:spLocks/>
          </p:cNvSpPr>
          <p:nvPr/>
        </p:nvSpPr>
        <p:spPr>
          <a:xfrm>
            <a:off x="1378500" y="3837394"/>
            <a:ext cx="6098499" cy="615553"/>
          </a:xfrm>
          <a:prstGeom prst="rect">
            <a:avLst/>
          </a:prstGeom>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dirty="0">
                <a:solidFill>
                  <a:schemeClr val="tx1"/>
                </a:solidFill>
              </a:rPr>
              <a:t>Fact-checks on major party presidential nominees. </a:t>
            </a:r>
          </a:p>
          <a:p>
            <a:pPr marL="0" marR="0" lvl="0" indent="0" defTabSz="914400" eaLnBrk="1" fontAlgn="auto" latinLnBrk="0" hangingPunct="1">
              <a:lnSpc>
                <a:spcPct val="100000"/>
              </a:lnSpc>
              <a:spcBef>
                <a:spcPts val="0"/>
              </a:spcBef>
              <a:spcAft>
                <a:spcPts val="0"/>
              </a:spcAft>
              <a:buClrTx/>
              <a:buSzTx/>
              <a:buFontTx/>
              <a:buNone/>
              <a:tabLst/>
              <a:defRPr/>
            </a:pPr>
            <a:r>
              <a:rPr lang="en-US" sz="2000" b="1" dirty="0">
                <a:solidFill>
                  <a:schemeClr val="tx1"/>
                </a:solidFill>
              </a:rPr>
              <a:t>Source: </a:t>
            </a:r>
            <a:r>
              <a:rPr lang="en-US" sz="2000" b="1" dirty="0" err="1">
                <a:solidFill>
                  <a:schemeClr val="tx1"/>
                </a:solidFill>
              </a:rPr>
              <a:t>PolitiFact.com</a:t>
            </a:r>
            <a:r>
              <a:rPr lang="en-US" sz="2000" b="1" dirty="0">
                <a:solidFill>
                  <a:schemeClr val="tx1"/>
                </a:solidFill>
              </a:rPr>
              <a:t> </a:t>
            </a:r>
          </a:p>
        </p:txBody>
      </p:sp>
    </p:spTree>
    <p:extLst>
      <p:ext uri="{BB962C8B-B14F-4D97-AF65-F5344CB8AC3E}">
        <p14:creationId xmlns:p14="http://schemas.microsoft.com/office/powerpoint/2010/main" val="111211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09469"/>
            <a:ext cx="8363938" cy="3730252"/>
          </a:xfrm>
        </p:spPr>
        <p:txBody>
          <a:bodyPr/>
          <a:lstStyle/>
          <a:p>
            <a:pPr marL="457200" lvl="1" indent="-457200">
              <a:buFont typeface="Courier New" panose="02070309020205020404" pitchFamily="49" charset="0"/>
              <a:buChar char="o"/>
              <a:tabLst/>
            </a:pPr>
            <a:r>
              <a:rPr lang="en-US" dirty="0"/>
              <a:t>Fake-news floods social media (“filter bubbles” and “echo chambers”).</a:t>
            </a:r>
          </a:p>
          <a:p>
            <a:pPr lvl="1"/>
            <a:r>
              <a:rPr lang="en-US" sz="2400" dirty="0">
                <a:solidFill>
                  <a:schemeClr val="tx1"/>
                </a:solidFill>
              </a:rPr>
              <a:t>Facebook trend topic algorithms promoted fake-news.</a:t>
            </a:r>
          </a:p>
          <a:p>
            <a:pPr lvl="1"/>
            <a:r>
              <a:rPr lang="en-US" sz="2400" dirty="0"/>
              <a:t>A sample of 140,000 Twitter users in the battleground state of Michigan shared as many junk news items as professional news during the final ten days of the 2016 election. </a:t>
            </a:r>
            <a:r>
              <a:rPr lang="en-US" sz="2400" dirty="0">
                <a:hlinkClick r:id="rId2"/>
              </a:rPr>
              <a:t>http://politicalbots.org/?p=1064</a:t>
            </a:r>
            <a:endParaRPr lang="en-US" sz="2400" dirty="0"/>
          </a:p>
          <a:p>
            <a:pPr lvl="1"/>
            <a:r>
              <a:rPr lang="en-US" sz="2400" dirty="0">
                <a:solidFill>
                  <a:schemeClr val="tx1"/>
                </a:solidFill>
              </a:rPr>
              <a:t>Russian government interfered with the 2016 election. Fake-news websites and bots used.</a:t>
            </a:r>
          </a:p>
          <a:p>
            <a:pPr lvl="1"/>
            <a:r>
              <a:rPr lang="en-US" sz="2400" dirty="0" err="1">
                <a:solidFill>
                  <a:schemeClr val="tx1"/>
                </a:solidFill>
              </a:rPr>
              <a:t>Pizzagate</a:t>
            </a:r>
            <a:r>
              <a:rPr lang="en-US" sz="2400" dirty="0">
                <a:solidFill>
                  <a:schemeClr val="tx1"/>
                </a:solidFill>
              </a:rPr>
              <a:t>: conspiracy theory led to shooting </a:t>
            </a:r>
            <a:endParaRPr lang="en-US" sz="2400" dirty="0"/>
          </a:p>
        </p:txBody>
      </p:sp>
      <p:sp>
        <p:nvSpPr>
          <p:cNvPr id="3" name="Title 2"/>
          <p:cNvSpPr>
            <a:spLocks noGrp="1"/>
          </p:cNvSpPr>
          <p:nvPr>
            <p:ph type="title"/>
          </p:nvPr>
        </p:nvSpPr>
        <p:spPr>
          <a:xfrm>
            <a:off x="389436" y="171450"/>
            <a:ext cx="8363938" cy="553998"/>
          </a:xfrm>
        </p:spPr>
        <p:txBody>
          <a:bodyPr/>
          <a:lstStyle/>
          <a:p>
            <a:r>
              <a:rPr lang="en-US" sz="4000" dirty="0"/>
              <a:t>National Security Threats</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5</a:t>
            </a:fld>
            <a:endParaRPr lang="en-US" dirty="0"/>
          </a:p>
        </p:txBody>
      </p:sp>
    </p:spTree>
    <p:extLst>
      <p:ext uri="{BB962C8B-B14F-4D97-AF65-F5344CB8AC3E}">
        <p14:creationId xmlns:p14="http://schemas.microsoft.com/office/powerpoint/2010/main" val="1745515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15507"/>
            <a:ext cx="8363938" cy="3447098"/>
          </a:xfrm>
        </p:spPr>
        <p:txBody>
          <a:bodyPr/>
          <a:lstStyle/>
          <a:p>
            <a:pPr lvl="1"/>
            <a:r>
              <a:rPr lang="en-US" dirty="0">
                <a:latin typeface="Garamond" charset="0"/>
                <a:ea typeface="Garamond" charset="0"/>
                <a:cs typeface="Garamond" charset="0"/>
              </a:rPr>
              <a:t>100+ active fact-checking sites in 2017 (</a:t>
            </a:r>
            <a:r>
              <a:rPr lang="en-US" dirty="0" err="1">
                <a:latin typeface="Garamond" charset="0"/>
                <a:ea typeface="Garamond" charset="0"/>
                <a:cs typeface="Garamond" charset="0"/>
              </a:rPr>
              <a:t>PolitiFact.com</a:t>
            </a:r>
            <a:r>
              <a:rPr lang="en-US" dirty="0">
                <a:latin typeface="Garamond" charset="0"/>
                <a:ea typeface="Garamond" charset="0"/>
                <a:cs typeface="Garamond" charset="0"/>
              </a:rPr>
              <a:t>, </a:t>
            </a:r>
            <a:r>
              <a:rPr lang="en-US" dirty="0" err="1">
                <a:latin typeface="Garamond" charset="0"/>
                <a:ea typeface="Garamond" charset="0"/>
                <a:cs typeface="Garamond" charset="0"/>
              </a:rPr>
              <a:t>FullFact.org</a:t>
            </a:r>
            <a:r>
              <a:rPr lang="en-US" dirty="0">
                <a:latin typeface="Garamond" charset="0"/>
                <a:ea typeface="Garamond" charset="0"/>
                <a:cs typeface="Garamond" charset="0"/>
              </a:rPr>
              <a:t>, CNN, Washington Post, New York Times, </a:t>
            </a:r>
            <a:r>
              <a:rPr lang="mr-IN" dirty="0">
                <a:latin typeface="Garamond" charset="0"/>
                <a:ea typeface="Garamond" charset="0"/>
                <a:cs typeface="Garamond" charset="0"/>
              </a:rPr>
              <a:t>…</a:t>
            </a:r>
            <a:r>
              <a:rPr lang="en-US" dirty="0">
                <a:latin typeface="Garamond" charset="0"/>
                <a:ea typeface="Garamond" charset="0"/>
                <a:cs typeface="Garamond" charset="0"/>
              </a:rPr>
              <a:t>)</a:t>
            </a:r>
          </a:p>
          <a:p>
            <a:pPr lvl="1"/>
            <a:endParaRPr lang="en-US" dirty="0">
              <a:latin typeface="Garamond" charset="0"/>
              <a:ea typeface="Garamond" charset="0"/>
              <a:cs typeface="Garamond" charset="0"/>
            </a:endParaRPr>
          </a:p>
          <a:p>
            <a:pPr lvl="1"/>
            <a:r>
              <a:rPr lang="en-US" dirty="0">
                <a:latin typeface="Garamond" charset="0"/>
                <a:ea typeface="Garamond" charset="0"/>
                <a:cs typeface="Garamond" charset="0"/>
              </a:rPr>
              <a:t>Google and Bing include fact-checks in search results.</a:t>
            </a:r>
          </a:p>
          <a:p>
            <a:pPr lvl="1"/>
            <a:endParaRPr lang="en-US" dirty="0">
              <a:latin typeface="Garamond" charset="0"/>
              <a:ea typeface="Garamond" charset="0"/>
              <a:cs typeface="Garamond" charset="0"/>
            </a:endParaRPr>
          </a:p>
          <a:p>
            <a:pPr lvl="1"/>
            <a:r>
              <a:rPr lang="en-US" dirty="0">
                <a:latin typeface="Garamond" charset="0"/>
                <a:ea typeface="Garamond" charset="0"/>
                <a:cs typeface="Garamond" charset="0"/>
              </a:rPr>
              <a:t>Facebook lets users report false items and flags items disputed by fact-checkers.</a:t>
            </a:r>
          </a:p>
        </p:txBody>
      </p:sp>
      <p:sp>
        <p:nvSpPr>
          <p:cNvPr id="3" name="Title 2"/>
          <p:cNvSpPr>
            <a:spLocks noGrp="1"/>
          </p:cNvSpPr>
          <p:nvPr>
            <p:ph type="title"/>
          </p:nvPr>
        </p:nvSpPr>
        <p:spPr>
          <a:xfrm>
            <a:off x="389436" y="171450"/>
            <a:ext cx="8363938" cy="553998"/>
          </a:xfrm>
        </p:spPr>
        <p:txBody>
          <a:bodyPr/>
          <a:lstStyle/>
          <a:p>
            <a:r>
              <a:rPr lang="en-US" sz="4000" dirty="0"/>
              <a:t>Combating Falsehoods</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6</a:t>
            </a:fld>
            <a:endParaRPr lang="en-US"/>
          </a:p>
        </p:txBody>
      </p:sp>
    </p:spTree>
    <p:extLst>
      <p:ext uri="{BB962C8B-B14F-4D97-AF65-F5344CB8AC3E}">
        <p14:creationId xmlns:p14="http://schemas.microsoft.com/office/powerpoint/2010/main" val="586983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Fact-checking is 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a:latin typeface="Garamond" panose="02020404030301010803" pitchFamily="18"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7</a:t>
            </a:fld>
            <a:endParaRPr lang="en-US"/>
          </a:p>
        </p:txBody>
      </p:sp>
    </p:spTree>
    <p:extLst>
      <p:ext uri="{BB962C8B-B14F-4D97-AF65-F5344CB8AC3E}">
        <p14:creationId xmlns:p14="http://schemas.microsoft.com/office/powerpoint/2010/main" val="106032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Fact-checking is 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a:latin typeface="Garamond" panose="02020404030301010803" pitchFamily="18"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http://en.wikipedia.org/wiki/Mitt_Romney</a:t>
            </a:r>
          </a:p>
          <a:p>
            <a:r>
              <a:rPr lang="en-US" sz="1100" dirty="0">
                <a:latin typeface="Garamond" panose="02020404030301010803" pitchFamily="18" charset="0"/>
              </a:rPr>
              <a:t>http://s3.amazonaws.com/thf_media/2010/pdf/Military_chartbook.pdf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a:solidFill>
                  <a:schemeClr val="accent5">
                    <a:lumMod val="75000"/>
                  </a:schemeClr>
                </a:solidFill>
                <a:latin typeface="Segoe UI Light" pitchFamily="34" charset="0"/>
              </a:rPr>
              <a:t>vs</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8</a:t>
            </a:fld>
            <a:endParaRPr lang="en-US"/>
          </a:p>
        </p:txBody>
      </p:sp>
    </p:spTree>
    <p:extLst>
      <p:ext uri="{BB962C8B-B14F-4D97-AF65-F5344CB8AC3E}">
        <p14:creationId xmlns:p14="http://schemas.microsoft.com/office/powerpoint/2010/main" val="857879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387798"/>
          </a:xfrm>
        </p:spPr>
        <p:txBody>
          <a:bodyPr/>
          <a:lstStyle/>
          <a:p>
            <a:r>
              <a:rPr lang="en-US" sz="2800" dirty="0">
                <a:solidFill>
                  <a:srgbClr val="0064B1"/>
                </a:solidFill>
              </a:rPr>
              <a:t>Demanding Task vs. Lack of Automated Tools</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4601" y="892347"/>
            <a:ext cx="4552950" cy="40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9665585">
            <a:off x="4942635" y="2415587"/>
            <a:ext cx="3012043" cy="1769715"/>
          </a:xfrm>
          <a:prstGeom prst="rect">
            <a:avLst/>
          </a:prstGeom>
          <a:noFill/>
        </p:spPr>
        <p:txBody>
          <a:bodyPr wrap="none" lIns="0" tIns="0" rIns="0" bIns="0" rtlCol="0">
            <a:spAutoFit/>
          </a:bodyPr>
          <a:lstStyle/>
          <a:p>
            <a:r>
              <a:rPr lang="en-US" sz="11500">
                <a:solidFill>
                  <a:srgbClr val="FF0000"/>
                </a:solidFill>
                <a:latin typeface="Garamond" charset="0"/>
                <a:ea typeface="Garamond" charset="0"/>
                <a:cs typeface="Garamond" charset="0"/>
              </a:rPr>
              <a:t>satire</a:t>
            </a:r>
            <a:endParaRPr lang="en-US" sz="11500" dirty="0">
              <a:solidFill>
                <a:srgbClr val="FF0000"/>
              </a:solidFill>
              <a:latin typeface="Garamond" charset="0"/>
              <a:ea typeface="Garamond" charset="0"/>
              <a:cs typeface="Garamond" charset="0"/>
            </a:endParaRPr>
          </a:p>
        </p:txBody>
      </p:sp>
    </p:spTree>
    <p:extLst>
      <p:ext uri="{BB962C8B-B14F-4D97-AF65-F5344CB8AC3E}">
        <p14:creationId xmlns:p14="http://schemas.microsoft.com/office/powerpoint/2010/main" val="1053396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customXml/itemProps2.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10726</TotalTime>
  <Words>2133</Words>
  <Application>Microsoft Macintosh PowerPoint</Application>
  <PresentationFormat>On-screen Show (16:9)</PresentationFormat>
  <Paragraphs>274</Paragraphs>
  <Slides>39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Segoe UI</vt:lpstr>
      <vt:lpstr>Segoe UI Light</vt:lpstr>
      <vt:lpstr>Arial</vt:lpstr>
      <vt:lpstr>Courier New</vt:lpstr>
      <vt:lpstr>Garamond</vt:lpstr>
      <vt:lpstr>Times New Roman</vt:lpstr>
      <vt:lpstr>Data Analytics for Computational Journalism</vt:lpstr>
      <vt:lpstr>PowerPoint Presentation</vt:lpstr>
      <vt:lpstr>Research at the Innovative Database and Information Systems Research Laboratory (IDIR)</vt:lpstr>
      <vt:lpstr>PowerPoint Presentation</vt:lpstr>
      <vt:lpstr>Politicians Make False and Misleading Claims </vt:lpstr>
      <vt:lpstr>National Security Threats</vt:lpstr>
      <vt:lpstr>Combating Falsehoods</vt:lpstr>
      <vt:lpstr>Fact-checking is Hard</vt:lpstr>
      <vt:lpstr>Fact-checking is Hard</vt:lpstr>
      <vt:lpstr>Demanding Task vs. Lack of Automated Tools</vt:lpstr>
      <vt:lpstr>Botminator: Automated Detection of Fake-news Bots </vt:lpstr>
      <vt:lpstr>ClaimBuster: The First-ever End-to-end System</vt:lpstr>
      <vt:lpstr>PowerPoint Presentation</vt:lpstr>
      <vt:lpstr>PowerPoint Presentation</vt:lpstr>
      <vt:lpstr>PowerPoint Presentation</vt:lpstr>
      <vt:lpstr>PowerPoint Presentation</vt:lpstr>
      <vt:lpstr>PowerPoint Presentation</vt:lpstr>
      <vt:lpstr>In the Press</vt:lpstr>
      <vt:lpstr>Collaborators</vt:lpstr>
      <vt:lpstr>Funding Sponsors</vt:lpstr>
      <vt:lpstr>PowerPoint Presentation</vt:lpstr>
      <vt:lpstr>Classification and Ranking by Check-worthiness</vt:lpstr>
      <vt:lpstr>Feature Extraction</vt:lpstr>
      <vt:lpstr>Feature Importance</vt:lpstr>
      <vt:lpstr>Our Own CrowdFlower</vt:lpstr>
      <vt:lpstr>Coder Quality</vt:lpstr>
      <vt:lpstr>Ground Truth Collection</vt:lpstr>
      <vt:lpstr>Case Study: 2016 U.S. Presidential Election Debates</vt:lpstr>
      <vt:lpstr>Other Projects and Demos</vt:lpstr>
      <vt:lpstr>FactWatcher: Story-finding</vt:lpstr>
      <vt:lpstr>PowerPoint Presentation</vt:lpstr>
      <vt:lpstr>PowerPoint Presentation</vt:lpstr>
      <vt:lpstr>Orion GUI</vt:lpstr>
      <vt:lpstr>Active Mode</vt:lpstr>
      <vt:lpstr>Passive Mode</vt:lpstr>
      <vt:lpstr>Publications</vt:lpstr>
      <vt:lpstr>Publications (cont’d)</vt:lpstr>
      <vt:lpstr>Publications (cont’d)</vt:lpstr>
      <vt:lpstr>Publications (cont’d)</vt:lpstr>
      <vt:lpstr>Publications (cont’d)</vt:lpstr>
    </vt:vector>
  </TitlesOfParts>
  <Manager>&lt;Content Manager Name Here&gt;</Manager>
  <Company>The University of Texas at Arlington</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Li, Chengkai</cp:lastModifiedBy>
  <cp:revision>664</cp:revision>
  <dcterms:created xsi:type="dcterms:W3CDTF">2013-05-03T04:52:11Z</dcterms:created>
  <dcterms:modified xsi:type="dcterms:W3CDTF">2018-02-11T09:00:33Z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